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tags/tag1.xml" ContentType="application/vnd.openxmlformats-officedocument.presentationml.tags+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63" r:id="rId2"/>
    <p:sldId id="274" r:id="rId3"/>
    <p:sldId id="275" r:id="rId4"/>
    <p:sldId id="267" r:id="rId5"/>
    <p:sldId id="276" r:id="rId6"/>
    <p:sldId id="277" r:id="rId7"/>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kiosk/>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B8C55"/>
    <a:srgbClr val="EC7D46"/>
    <a:srgbClr val="EF8361"/>
    <a:srgbClr val="F57A3D"/>
    <a:srgbClr val="F68E5A"/>
    <a:srgbClr val="F28C5E"/>
    <a:srgbClr val="FF5050"/>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7413" autoAdjust="0"/>
  </p:normalViewPr>
  <p:slideViewPr>
    <p:cSldViewPr>
      <p:cViewPr>
        <p:scale>
          <a:sx n="60" d="100"/>
          <a:sy n="60" d="100"/>
        </p:scale>
        <p:origin x="-2098" y="-475"/>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EC47A26-992C-4A8D-8637-9C1843E8FBC1}" type="datetimeFigureOut">
              <a:rPr lang="fr-FR" smtClean="0"/>
              <a:t>19/08/2020</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C2CF199-661F-4D51-9B96-F4E829F7C980}" type="slidenum">
              <a:rPr lang="fr-FR" smtClean="0"/>
              <a:t>‹N°›</a:t>
            </a:fld>
            <a:endParaRPr lang="fr-FR"/>
          </a:p>
        </p:txBody>
      </p:sp>
    </p:spTree>
    <p:extLst>
      <p:ext uri="{BB962C8B-B14F-4D97-AF65-F5344CB8AC3E}">
        <p14:creationId xmlns:p14="http://schemas.microsoft.com/office/powerpoint/2010/main" val="5712625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sz="1200" dirty="0" smtClean="0">
              <a:solidFill>
                <a:schemeClr val="accent1"/>
              </a:solidFill>
            </a:endParaRPr>
          </a:p>
        </p:txBody>
      </p:sp>
      <p:sp>
        <p:nvSpPr>
          <p:cNvPr id="4" name="Espace réservé du numéro de diapositive 3"/>
          <p:cNvSpPr>
            <a:spLocks noGrp="1"/>
          </p:cNvSpPr>
          <p:nvPr>
            <p:ph type="sldNum" sz="quarter" idx="10"/>
          </p:nvPr>
        </p:nvSpPr>
        <p:spPr/>
        <p:txBody>
          <a:bodyPr/>
          <a:lstStyle/>
          <a:p>
            <a:fld id="{3C2CF199-661F-4D51-9B96-F4E829F7C980}" type="slidenum">
              <a:rPr lang="fr-FR" smtClean="0"/>
              <a:t>2</a:t>
            </a:fld>
            <a:endParaRPr lang="fr-FR"/>
          </a:p>
        </p:txBody>
      </p:sp>
    </p:spTree>
    <p:extLst>
      <p:ext uri="{BB962C8B-B14F-4D97-AF65-F5344CB8AC3E}">
        <p14:creationId xmlns:p14="http://schemas.microsoft.com/office/powerpoint/2010/main" val="42392684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sz="1200" dirty="0">
              <a:solidFill>
                <a:schemeClr val="accent1"/>
              </a:solidFill>
            </a:endParaRPr>
          </a:p>
        </p:txBody>
      </p:sp>
      <p:sp>
        <p:nvSpPr>
          <p:cNvPr id="4" name="Espace réservé du numéro de diapositive 3"/>
          <p:cNvSpPr>
            <a:spLocks noGrp="1"/>
          </p:cNvSpPr>
          <p:nvPr>
            <p:ph type="sldNum" sz="quarter" idx="10"/>
          </p:nvPr>
        </p:nvSpPr>
        <p:spPr/>
        <p:txBody>
          <a:bodyPr/>
          <a:lstStyle/>
          <a:p>
            <a:fld id="{3C2CF199-661F-4D51-9B96-F4E829F7C980}" type="slidenum">
              <a:rPr lang="fr-FR" smtClean="0"/>
              <a:t>3</a:t>
            </a:fld>
            <a:endParaRPr lang="fr-FR"/>
          </a:p>
        </p:txBody>
      </p:sp>
    </p:spTree>
    <p:extLst>
      <p:ext uri="{BB962C8B-B14F-4D97-AF65-F5344CB8AC3E}">
        <p14:creationId xmlns:p14="http://schemas.microsoft.com/office/powerpoint/2010/main" val="42392684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3C2CF199-661F-4D51-9B96-F4E829F7C980}" type="slidenum">
              <a:rPr lang="fr-FR" smtClean="0"/>
              <a:t>4</a:t>
            </a:fld>
            <a:endParaRPr lang="fr-FR"/>
          </a:p>
        </p:txBody>
      </p:sp>
    </p:spTree>
    <p:extLst>
      <p:ext uri="{BB962C8B-B14F-4D97-AF65-F5344CB8AC3E}">
        <p14:creationId xmlns:p14="http://schemas.microsoft.com/office/powerpoint/2010/main" val="42392684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fr-FR" sz="1200" dirty="0" smtClean="0">
              <a:solidFill>
                <a:schemeClr val="accent1"/>
              </a:solidFill>
            </a:endParaRPr>
          </a:p>
        </p:txBody>
      </p:sp>
      <p:sp>
        <p:nvSpPr>
          <p:cNvPr id="4" name="Espace réservé du numéro de diapositive 3"/>
          <p:cNvSpPr>
            <a:spLocks noGrp="1"/>
          </p:cNvSpPr>
          <p:nvPr>
            <p:ph type="sldNum" sz="quarter" idx="10"/>
          </p:nvPr>
        </p:nvSpPr>
        <p:spPr/>
        <p:txBody>
          <a:bodyPr/>
          <a:lstStyle/>
          <a:p>
            <a:fld id="{3C2CF199-661F-4D51-9B96-F4E829F7C980}" type="slidenum">
              <a:rPr lang="fr-FR" smtClean="0"/>
              <a:t>5</a:t>
            </a:fld>
            <a:endParaRPr lang="fr-FR"/>
          </a:p>
        </p:txBody>
      </p:sp>
    </p:spTree>
    <p:extLst>
      <p:ext uri="{BB962C8B-B14F-4D97-AF65-F5344CB8AC3E}">
        <p14:creationId xmlns:p14="http://schemas.microsoft.com/office/powerpoint/2010/main" val="42392684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3C2CF199-661F-4D51-9B96-F4E829F7C980}" type="slidenum">
              <a:rPr lang="fr-FR" smtClean="0"/>
              <a:t>6</a:t>
            </a:fld>
            <a:endParaRPr lang="fr-FR"/>
          </a:p>
        </p:txBody>
      </p:sp>
    </p:spTree>
    <p:extLst>
      <p:ext uri="{BB962C8B-B14F-4D97-AF65-F5344CB8AC3E}">
        <p14:creationId xmlns:p14="http://schemas.microsoft.com/office/powerpoint/2010/main" val="29049840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3A69FFEE-1EB0-42A9-9105-9C039E4B827C}" type="datetimeFigureOut">
              <a:rPr lang="fr-FR" smtClean="0"/>
              <a:t>19/08/2020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E7368C2-E5A9-4324-B83C-C68E22751A85}" type="slidenum">
              <a:rPr lang="fr-FR" smtClean="0"/>
              <a:t>‹N°›</a:t>
            </a:fld>
            <a:endParaRPr lang="fr-FR"/>
          </a:p>
        </p:txBody>
      </p:sp>
    </p:spTree>
    <p:extLst>
      <p:ext uri="{BB962C8B-B14F-4D97-AF65-F5344CB8AC3E}">
        <p14:creationId xmlns:p14="http://schemas.microsoft.com/office/powerpoint/2010/main" val="31010163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3A69FFEE-1EB0-42A9-9105-9C039E4B827C}" type="datetimeFigureOut">
              <a:rPr lang="fr-FR" smtClean="0"/>
              <a:t>19/08/2020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E7368C2-E5A9-4324-B83C-C68E22751A85}" type="slidenum">
              <a:rPr lang="fr-FR" smtClean="0"/>
              <a:t>‹N°›</a:t>
            </a:fld>
            <a:endParaRPr lang="fr-FR"/>
          </a:p>
        </p:txBody>
      </p:sp>
    </p:spTree>
    <p:extLst>
      <p:ext uri="{BB962C8B-B14F-4D97-AF65-F5344CB8AC3E}">
        <p14:creationId xmlns:p14="http://schemas.microsoft.com/office/powerpoint/2010/main" val="1409190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3A69FFEE-1EB0-42A9-9105-9C039E4B827C}" type="datetimeFigureOut">
              <a:rPr lang="fr-FR" smtClean="0"/>
              <a:t>19/08/2020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E7368C2-E5A9-4324-B83C-C68E22751A85}" type="slidenum">
              <a:rPr lang="fr-FR" smtClean="0"/>
              <a:t>‹N°›</a:t>
            </a:fld>
            <a:endParaRPr lang="fr-FR"/>
          </a:p>
        </p:txBody>
      </p:sp>
    </p:spTree>
    <p:extLst>
      <p:ext uri="{BB962C8B-B14F-4D97-AF65-F5344CB8AC3E}">
        <p14:creationId xmlns:p14="http://schemas.microsoft.com/office/powerpoint/2010/main" val="9299036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3A69FFEE-1EB0-42A9-9105-9C039E4B827C}" type="datetimeFigureOut">
              <a:rPr lang="fr-FR" smtClean="0"/>
              <a:t>19/08/2020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E7368C2-E5A9-4324-B83C-C68E22751A85}" type="slidenum">
              <a:rPr lang="fr-FR" smtClean="0"/>
              <a:t>‹N°›</a:t>
            </a:fld>
            <a:endParaRPr lang="fr-FR"/>
          </a:p>
        </p:txBody>
      </p:sp>
    </p:spTree>
    <p:extLst>
      <p:ext uri="{BB962C8B-B14F-4D97-AF65-F5344CB8AC3E}">
        <p14:creationId xmlns:p14="http://schemas.microsoft.com/office/powerpoint/2010/main" val="40638173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3A69FFEE-1EB0-42A9-9105-9C039E4B827C}" type="datetimeFigureOut">
              <a:rPr lang="fr-FR" smtClean="0"/>
              <a:t>19/08/2020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E7368C2-E5A9-4324-B83C-C68E22751A85}" type="slidenum">
              <a:rPr lang="fr-FR" smtClean="0"/>
              <a:t>‹N°›</a:t>
            </a:fld>
            <a:endParaRPr lang="fr-FR"/>
          </a:p>
        </p:txBody>
      </p:sp>
    </p:spTree>
    <p:extLst>
      <p:ext uri="{BB962C8B-B14F-4D97-AF65-F5344CB8AC3E}">
        <p14:creationId xmlns:p14="http://schemas.microsoft.com/office/powerpoint/2010/main" val="596177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3A69FFEE-1EB0-42A9-9105-9C039E4B827C}" type="datetimeFigureOut">
              <a:rPr lang="fr-FR" smtClean="0"/>
              <a:t>19/08/2020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E7368C2-E5A9-4324-B83C-C68E22751A85}" type="slidenum">
              <a:rPr lang="fr-FR" smtClean="0"/>
              <a:t>‹N°›</a:t>
            </a:fld>
            <a:endParaRPr lang="fr-FR"/>
          </a:p>
        </p:txBody>
      </p:sp>
    </p:spTree>
    <p:extLst>
      <p:ext uri="{BB962C8B-B14F-4D97-AF65-F5344CB8AC3E}">
        <p14:creationId xmlns:p14="http://schemas.microsoft.com/office/powerpoint/2010/main" val="34147946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3A69FFEE-1EB0-42A9-9105-9C039E4B827C}" type="datetimeFigureOut">
              <a:rPr lang="fr-FR" smtClean="0"/>
              <a:t>19/08/2020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FE7368C2-E5A9-4324-B83C-C68E22751A85}" type="slidenum">
              <a:rPr lang="fr-FR" smtClean="0"/>
              <a:t>‹N°›</a:t>
            </a:fld>
            <a:endParaRPr lang="fr-FR"/>
          </a:p>
        </p:txBody>
      </p:sp>
    </p:spTree>
    <p:extLst>
      <p:ext uri="{BB962C8B-B14F-4D97-AF65-F5344CB8AC3E}">
        <p14:creationId xmlns:p14="http://schemas.microsoft.com/office/powerpoint/2010/main" val="28492024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3A69FFEE-1EB0-42A9-9105-9C039E4B827C}" type="datetimeFigureOut">
              <a:rPr lang="fr-FR" smtClean="0"/>
              <a:t>19/08/2020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FE7368C2-E5A9-4324-B83C-C68E22751A85}" type="slidenum">
              <a:rPr lang="fr-FR" smtClean="0"/>
              <a:t>‹N°›</a:t>
            </a:fld>
            <a:endParaRPr lang="fr-FR"/>
          </a:p>
        </p:txBody>
      </p:sp>
    </p:spTree>
    <p:extLst>
      <p:ext uri="{BB962C8B-B14F-4D97-AF65-F5344CB8AC3E}">
        <p14:creationId xmlns:p14="http://schemas.microsoft.com/office/powerpoint/2010/main" val="13355811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3A69FFEE-1EB0-42A9-9105-9C039E4B827C}" type="datetimeFigureOut">
              <a:rPr lang="fr-FR" smtClean="0"/>
              <a:t>19/08/2020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FE7368C2-E5A9-4324-B83C-C68E22751A85}" type="slidenum">
              <a:rPr lang="fr-FR" smtClean="0"/>
              <a:t>‹N°›</a:t>
            </a:fld>
            <a:endParaRPr lang="fr-FR"/>
          </a:p>
        </p:txBody>
      </p:sp>
    </p:spTree>
    <p:extLst>
      <p:ext uri="{BB962C8B-B14F-4D97-AF65-F5344CB8AC3E}">
        <p14:creationId xmlns:p14="http://schemas.microsoft.com/office/powerpoint/2010/main" val="33599215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3A69FFEE-1EB0-42A9-9105-9C039E4B827C}" type="datetimeFigureOut">
              <a:rPr lang="fr-FR" smtClean="0"/>
              <a:t>19/08/2020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E7368C2-E5A9-4324-B83C-C68E22751A85}" type="slidenum">
              <a:rPr lang="fr-FR" smtClean="0"/>
              <a:t>‹N°›</a:t>
            </a:fld>
            <a:endParaRPr lang="fr-FR"/>
          </a:p>
        </p:txBody>
      </p:sp>
    </p:spTree>
    <p:extLst>
      <p:ext uri="{BB962C8B-B14F-4D97-AF65-F5344CB8AC3E}">
        <p14:creationId xmlns:p14="http://schemas.microsoft.com/office/powerpoint/2010/main" val="38493141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3A69FFEE-1EB0-42A9-9105-9C039E4B827C}" type="datetimeFigureOut">
              <a:rPr lang="fr-FR" smtClean="0"/>
              <a:t>19/08/2020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E7368C2-E5A9-4324-B83C-C68E22751A85}" type="slidenum">
              <a:rPr lang="fr-FR" smtClean="0"/>
              <a:t>‹N°›</a:t>
            </a:fld>
            <a:endParaRPr lang="fr-FR"/>
          </a:p>
        </p:txBody>
      </p:sp>
    </p:spTree>
    <p:extLst>
      <p:ext uri="{BB962C8B-B14F-4D97-AF65-F5344CB8AC3E}">
        <p14:creationId xmlns:p14="http://schemas.microsoft.com/office/powerpoint/2010/main" val="26434906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69FFEE-1EB0-42A9-9105-9C039E4B827C}" type="datetimeFigureOut">
              <a:rPr lang="fr-FR" smtClean="0"/>
              <a:t>19/08/2020</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7368C2-E5A9-4324-B83C-C68E22751A85}" type="slidenum">
              <a:rPr lang="fr-FR" smtClean="0"/>
              <a:t>‹N°›</a:t>
            </a:fld>
            <a:endParaRPr lang="fr-FR"/>
          </a:p>
        </p:txBody>
      </p:sp>
    </p:spTree>
    <p:extLst>
      <p:ext uri="{BB962C8B-B14F-4D97-AF65-F5344CB8AC3E}">
        <p14:creationId xmlns:p14="http://schemas.microsoft.com/office/powerpoint/2010/main" val="32132427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xml"/><Relationship Id="rId1" Type="http://schemas.openxmlformats.org/officeDocument/2006/relationships/themeOverride" Target="../theme/themeOverride1.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2.xml"/><Relationship Id="rId5" Type="http://schemas.openxmlformats.org/officeDocument/2006/relationships/image" Target="../media/image2.png"/><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3.xml"/><Relationship Id="rId5" Type="http://schemas.openxmlformats.org/officeDocument/2006/relationships/image" Target="../media/image2.png"/><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4.xml"/><Relationship Id="rId5" Type="http://schemas.openxmlformats.org/officeDocument/2006/relationships/image" Target="../media/image2.png"/><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5.xml"/><Relationship Id="rId5" Type="http://schemas.openxmlformats.org/officeDocument/2006/relationships/image" Target="../media/image2.png"/><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hyperlink" Target="mailto:jlaurent@gmf.fr" TargetMode="External"/><Relationship Id="rId5" Type="http://schemas.openxmlformats.org/officeDocument/2006/relationships/image" Target="../media/image3.png"/><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9013" y="116632"/>
            <a:ext cx="5029051" cy="662473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itre 1"/>
          <p:cNvSpPr txBox="1">
            <a:spLocks/>
          </p:cNvSpPr>
          <p:nvPr/>
        </p:nvSpPr>
        <p:spPr>
          <a:xfrm>
            <a:off x="5292080" y="1484784"/>
            <a:ext cx="3676330" cy="3744416"/>
          </a:xfrm>
          <a:prstGeom prst="rect">
            <a:avLst/>
          </a:prstGeom>
          <a:ln>
            <a:noFill/>
          </a:ln>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fr-FR" sz="2800" b="1" dirty="0" smtClean="0">
                <a:solidFill>
                  <a:schemeClr val="accent1"/>
                </a:solidFill>
              </a:rPr>
              <a:t>GMF accompagne</a:t>
            </a:r>
            <a:br>
              <a:rPr lang="fr-FR" sz="2800" b="1" dirty="0" smtClean="0">
                <a:solidFill>
                  <a:schemeClr val="accent1"/>
                </a:solidFill>
              </a:rPr>
            </a:br>
            <a:r>
              <a:rPr lang="fr-FR" sz="2800" b="1" dirty="0" smtClean="0">
                <a:solidFill>
                  <a:schemeClr val="accent1"/>
                </a:solidFill>
              </a:rPr>
              <a:t>les futurs enseignants </a:t>
            </a:r>
            <a:br>
              <a:rPr lang="fr-FR" sz="2800" b="1" dirty="0" smtClean="0">
                <a:solidFill>
                  <a:schemeClr val="accent1"/>
                </a:solidFill>
              </a:rPr>
            </a:br>
            <a:r>
              <a:rPr lang="fr-FR" sz="2800" b="1" dirty="0" smtClean="0">
                <a:solidFill>
                  <a:schemeClr val="accent1"/>
                </a:solidFill>
              </a:rPr>
              <a:t>et les protège au quotidien, dans leur vie personnelle tout comme dans leur vie professionnelle, avec des garanties et services adaptés.</a:t>
            </a:r>
            <a:endParaRPr lang="fr-FR" sz="2800" dirty="0">
              <a:solidFill>
                <a:schemeClr val="accent1"/>
              </a:solidFill>
            </a:endParaRPr>
          </a:p>
        </p:txBody>
      </p:sp>
      <p:sp>
        <p:nvSpPr>
          <p:cNvPr id="4" name="ZoneTexte 3"/>
          <p:cNvSpPr txBox="1"/>
          <p:nvPr/>
        </p:nvSpPr>
        <p:spPr>
          <a:xfrm>
            <a:off x="7524328" y="6487452"/>
            <a:ext cx="1440160" cy="253916"/>
          </a:xfrm>
          <a:prstGeom prst="rect">
            <a:avLst/>
          </a:prstGeom>
          <a:noFill/>
        </p:spPr>
        <p:txBody>
          <a:bodyPr wrap="square" rtlCol="0">
            <a:spAutoFit/>
          </a:bodyPr>
          <a:lstStyle/>
          <a:p>
            <a:pPr algn="r"/>
            <a:r>
              <a:rPr lang="fr-FR" sz="1050" dirty="0" smtClean="0">
                <a:solidFill>
                  <a:schemeClr val="accent1"/>
                </a:solidFill>
              </a:rPr>
              <a:t>Septembre 2020</a:t>
            </a:r>
            <a:endParaRPr lang="fr-FR" sz="1050" dirty="0">
              <a:solidFill>
                <a:schemeClr val="accent1"/>
              </a:solidFill>
            </a:endParaRPr>
          </a:p>
        </p:txBody>
      </p:sp>
    </p:spTree>
    <p:custDataLst>
      <p:tags r:id="rId2"/>
    </p:custDataLst>
    <p:extLst>
      <p:ext uri="{BB962C8B-B14F-4D97-AF65-F5344CB8AC3E}">
        <p14:creationId xmlns:p14="http://schemas.microsoft.com/office/powerpoint/2010/main" val="313422437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advTm="3980"/>
    </mc:Choice>
    <mc:Fallback xmlns="">
      <p:transition spd="slow" advTm="398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childTnLst>
                                </p:cTn>
                              </p:par>
                            </p:childTnLst>
                          </p:cTn>
                        </p:par>
                        <p:par>
                          <p:cTn id="7" fill="hold">
                            <p:stCondLst>
                              <p:cond delay="0"/>
                            </p:stCondLst>
                            <p:childTnLst>
                              <p:par>
                                <p:cTn id="8" presetID="10" presetClass="entr" presetSubtype="0" fill="hold" grpId="0" nodeType="afterEffect">
                                  <p:stCondLst>
                                    <p:cond delay="100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3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Groupe 22"/>
          <p:cNvGrpSpPr/>
          <p:nvPr/>
        </p:nvGrpSpPr>
        <p:grpSpPr>
          <a:xfrm>
            <a:off x="35496" y="600"/>
            <a:ext cx="9108502" cy="6741368"/>
            <a:chOff x="35496" y="600"/>
            <a:chExt cx="9108502" cy="6741368"/>
          </a:xfrm>
        </p:grpSpPr>
        <p:pic>
          <p:nvPicPr>
            <p:cNvPr id="5" name="Picture 2"/>
            <p:cNvPicPr>
              <a:picLocks noChangeAspect="1" noChangeArrowheads="1"/>
            </p:cNvPicPr>
            <p:nvPr/>
          </p:nvPicPr>
          <p:blipFill>
            <a:blip r:embed="rId4">
              <a:lum bright="70000" contrast="-70000"/>
              <a:extLst>
                <a:ext uri="{28A0092B-C50C-407E-A947-70E740481C1C}">
                  <a14:useLocalDpi xmlns:a14="http://schemas.microsoft.com/office/drawing/2010/main" val="0"/>
                </a:ext>
              </a:extLst>
            </a:blip>
            <a:srcRect/>
            <a:stretch>
              <a:fillRect/>
            </a:stretch>
          </p:blipFill>
          <p:spPr bwMode="auto">
            <a:xfrm>
              <a:off x="3918905" y="600"/>
              <a:ext cx="5225093" cy="674136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Titre 1"/>
            <p:cNvSpPr txBox="1">
              <a:spLocks/>
            </p:cNvSpPr>
            <p:nvPr/>
          </p:nvSpPr>
          <p:spPr>
            <a:xfrm>
              <a:off x="35496" y="188640"/>
              <a:ext cx="5904656"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fr-FR" sz="3200" b="1" dirty="0" smtClean="0">
                  <a:solidFill>
                    <a:schemeClr val="tx2"/>
                  </a:solidFill>
                </a:rPr>
                <a:t>Assurez vos </a:t>
              </a:r>
              <a:r>
                <a:rPr lang="fr-FR" sz="3200" b="1" dirty="0">
                  <a:solidFill>
                    <a:schemeClr val="tx2"/>
                  </a:solidFill>
                </a:rPr>
                <a:t>risques </a:t>
              </a:r>
              <a:r>
                <a:rPr lang="fr-FR" sz="3200" b="1" dirty="0" smtClean="0">
                  <a:solidFill>
                    <a:schemeClr val="tx2"/>
                  </a:solidFill>
                </a:rPr>
                <a:t/>
              </a:r>
              <a:br>
                <a:rPr lang="fr-FR" sz="3200" b="1" dirty="0" smtClean="0">
                  <a:solidFill>
                    <a:schemeClr val="tx2"/>
                  </a:solidFill>
                </a:rPr>
              </a:br>
              <a:r>
                <a:rPr lang="fr-FR" sz="3200" b="1" dirty="0" smtClean="0">
                  <a:solidFill>
                    <a:schemeClr val="tx2"/>
                  </a:solidFill>
                </a:rPr>
                <a:t>professionnels</a:t>
              </a:r>
              <a:endParaRPr lang="fr-FR" sz="3200" b="1" dirty="0">
                <a:solidFill>
                  <a:schemeClr val="tx2"/>
                </a:solidFill>
              </a:endParaRPr>
            </a:p>
          </p:txBody>
        </p:sp>
        <p:pic>
          <p:nvPicPr>
            <p:cNvPr id="11" name="Image 7" descr="Logo.png"/>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298450" y="5881688"/>
              <a:ext cx="1287463" cy="692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9" name="Espace réservé du contenu 6"/>
          <p:cNvSpPr>
            <a:spLocks noGrp="1"/>
          </p:cNvSpPr>
          <p:nvPr>
            <p:ph idx="1"/>
          </p:nvPr>
        </p:nvSpPr>
        <p:spPr>
          <a:xfrm>
            <a:off x="179512" y="1331640"/>
            <a:ext cx="6264696" cy="4473624"/>
          </a:xfrm>
          <a:solidFill>
            <a:schemeClr val="accent1">
              <a:lumMod val="75000"/>
            </a:schemeClr>
          </a:solidFill>
        </p:spPr>
        <p:txBody>
          <a:bodyPr>
            <a:noAutofit/>
          </a:bodyPr>
          <a:lstStyle/>
          <a:p>
            <a:pPr marL="0" indent="0">
              <a:buNone/>
            </a:pPr>
            <a:r>
              <a:rPr lang="fr-FR" sz="2000" dirty="0" smtClean="0">
                <a:solidFill>
                  <a:schemeClr val="bg1"/>
                </a:solidFill>
              </a:rPr>
              <a:t>L’</a:t>
            </a:r>
            <a:r>
              <a:rPr lang="fr-FR" sz="2000" b="1" dirty="0" smtClean="0">
                <a:solidFill>
                  <a:schemeClr val="bg1"/>
                </a:solidFill>
              </a:rPr>
              <a:t> ASSURANCE </a:t>
            </a:r>
            <a:r>
              <a:rPr lang="fr-FR" sz="2000" b="1" dirty="0">
                <a:solidFill>
                  <a:schemeClr val="bg1"/>
                </a:solidFill>
              </a:rPr>
              <a:t>VIE PRO </a:t>
            </a:r>
            <a:endParaRPr lang="fr-FR" sz="2000" b="1" dirty="0" smtClean="0">
              <a:solidFill>
                <a:schemeClr val="bg1"/>
              </a:solidFill>
            </a:endParaRPr>
          </a:p>
          <a:p>
            <a:pPr marL="0" indent="0">
              <a:buNone/>
            </a:pPr>
            <a:r>
              <a:rPr lang="fr-FR" sz="2000" dirty="0" smtClean="0">
                <a:solidFill>
                  <a:schemeClr val="bg1"/>
                </a:solidFill>
              </a:rPr>
              <a:t>vous </a:t>
            </a:r>
            <a:r>
              <a:rPr lang="fr-FR" sz="2000" dirty="0">
                <a:solidFill>
                  <a:schemeClr val="bg1"/>
                </a:solidFill>
              </a:rPr>
              <a:t>protège </a:t>
            </a:r>
            <a:r>
              <a:rPr lang="fr-FR" sz="2000" dirty="0" smtClean="0">
                <a:solidFill>
                  <a:schemeClr val="bg1"/>
                </a:solidFill>
              </a:rPr>
              <a:t>des </a:t>
            </a:r>
            <a:r>
              <a:rPr lang="fr-FR" sz="2000" dirty="0">
                <a:solidFill>
                  <a:schemeClr val="bg1"/>
                </a:solidFill>
              </a:rPr>
              <a:t>risques </a:t>
            </a:r>
            <a:r>
              <a:rPr lang="fr-FR" sz="2000" dirty="0" smtClean="0">
                <a:solidFill>
                  <a:schemeClr val="bg1"/>
                </a:solidFill>
              </a:rPr>
              <a:t>liés à </a:t>
            </a:r>
            <a:r>
              <a:rPr lang="fr-FR" sz="2000" dirty="0">
                <a:solidFill>
                  <a:schemeClr val="bg1"/>
                </a:solidFill>
              </a:rPr>
              <a:t>l’exercice de votre métier :</a:t>
            </a:r>
          </a:p>
          <a:p>
            <a:pPr marL="0" indent="0">
              <a:buNone/>
            </a:pPr>
            <a:endParaRPr lang="fr-FR" sz="1200" dirty="0">
              <a:solidFill>
                <a:schemeClr val="bg1"/>
              </a:solidFill>
            </a:endParaRPr>
          </a:p>
          <a:p>
            <a:pPr marL="0" indent="0">
              <a:buNone/>
            </a:pPr>
            <a:r>
              <a:rPr lang="fr-FR" sz="2000" dirty="0" smtClean="0">
                <a:solidFill>
                  <a:schemeClr val="bg1"/>
                </a:solidFill>
              </a:rPr>
              <a:t>- Une </a:t>
            </a:r>
            <a:r>
              <a:rPr lang="fr-FR" sz="2000" b="1" dirty="0">
                <a:solidFill>
                  <a:schemeClr val="bg1"/>
                </a:solidFill>
              </a:rPr>
              <a:t>protection juridique professionnelle </a:t>
            </a:r>
            <a:r>
              <a:rPr lang="fr-FR" sz="2000" dirty="0" smtClean="0">
                <a:solidFill>
                  <a:schemeClr val="bg1"/>
                </a:solidFill>
              </a:rPr>
              <a:t>avec </a:t>
            </a:r>
            <a:r>
              <a:rPr lang="fr-FR" sz="2000" dirty="0">
                <a:solidFill>
                  <a:schemeClr val="bg1"/>
                </a:solidFill>
              </a:rPr>
              <a:t>des informations juridiques par </a:t>
            </a:r>
            <a:r>
              <a:rPr lang="fr-FR" sz="2000" dirty="0" smtClean="0">
                <a:solidFill>
                  <a:schemeClr val="bg1"/>
                </a:solidFill>
              </a:rPr>
              <a:t>téléphone,  une défense </a:t>
            </a:r>
            <a:r>
              <a:rPr lang="fr-FR" sz="2000" dirty="0">
                <a:solidFill>
                  <a:schemeClr val="bg1"/>
                </a:solidFill>
              </a:rPr>
              <a:t>pénale </a:t>
            </a:r>
            <a:r>
              <a:rPr lang="fr-FR" sz="2000" dirty="0" smtClean="0">
                <a:solidFill>
                  <a:schemeClr val="bg1"/>
                </a:solidFill>
              </a:rPr>
              <a:t>professionnelle, si vous faites l’objet de poursuites pénales ou si </a:t>
            </a:r>
            <a:r>
              <a:rPr lang="fr-FR" sz="2000" dirty="0">
                <a:solidFill>
                  <a:schemeClr val="bg1"/>
                </a:solidFill>
              </a:rPr>
              <a:t>vous êtes victime, d’agression, d’injure ou de </a:t>
            </a:r>
            <a:r>
              <a:rPr lang="fr-FR" sz="2000" dirty="0" smtClean="0">
                <a:solidFill>
                  <a:schemeClr val="bg1"/>
                </a:solidFill>
              </a:rPr>
              <a:t>diffamation …</a:t>
            </a:r>
            <a:endParaRPr lang="fr-FR" sz="2000" dirty="0">
              <a:solidFill>
                <a:schemeClr val="bg1"/>
              </a:solidFill>
            </a:endParaRPr>
          </a:p>
          <a:p>
            <a:pPr marL="0" indent="0">
              <a:buNone/>
            </a:pPr>
            <a:endParaRPr lang="fr-FR" sz="1200" dirty="0">
              <a:solidFill>
                <a:schemeClr val="bg1"/>
              </a:solidFill>
            </a:endParaRPr>
          </a:p>
          <a:p>
            <a:pPr marL="0" indent="0">
              <a:buNone/>
            </a:pPr>
            <a:r>
              <a:rPr lang="fr-FR" sz="2000" dirty="0" smtClean="0">
                <a:solidFill>
                  <a:schemeClr val="bg1"/>
                </a:solidFill>
              </a:rPr>
              <a:t>- Une </a:t>
            </a:r>
            <a:r>
              <a:rPr lang="fr-FR" sz="2000" b="1" dirty="0">
                <a:solidFill>
                  <a:schemeClr val="bg1"/>
                </a:solidFill>
              </a:rPr>
              <a:t>assistance psychologique </a:t>
            </a:r>
            <a:r>
              <a:rPr lang="fr-FR" sz="2000" dirty="0">
                <a:solidFill>
                  <a:schemeClr val="bg1"/>
                </a:solidFill>
              </a:rPr>
              <a:t>en cas de </a:t>
            </a:r>
            <a:r>
              <a:rPr lang="fr-FR" sz="2000" dirty="0" smtClean="0">
                <a:solidFill>
                  <a:schemeClr val="bg1"/>
                </a:solidFill>
              </a:rPr>
              <a:t>traumatisme </a:t>
            </a:r>
            <a:r>
              <a:rPr lang="fr-FR" sz="2000" dirty="0">
                <a:solidFill>
                  <a:schemeClr val="bg1"/>
                </a:solidFill>
              </a:rPr>
              <a:t>provoqué par un acte de violence, </a:t>
            </a:r>
            <a:r>
              <a:rPr lang="fr-FR" sz="2000" dirty="0" smtClean="0">
                <a:solidFill>
                  <a:schemeClr val="bg1"/>
                </a:solidFill>
              </a:rPr>
              <a:t>un accident</a:t>
            </a:r>
            <a:r>
              <a:rPr lang="fr-FR" sz="2000" dirty="0">
                <a:solidFill>
                  <a:schemeClr val="bg1"/>
                </a:solidFill>
              </a:rPr>
              <a:t>, </a:t>
            </a:r>
            <a:r>
              <a:rPr lang="fr-FR" sz="2000" dirty="0" smtClean="0">
                <a:solidFill>
                  <a:schemeClr val="bg1"/>
                </a:solidFill>
              </a:rPr>
              <a:t/>
            </a:r>
            <a:br>
              <a:rPr lang="fr-FR" sz="2000" dirty="0" smtClean="0">
                <a:solidFill>
                  <a:schemeClr val="bg1"/>
                </a:solidFill>
              </a:rPr>
            </a:br>
            <a:r>
              <a:rPr lang="fr-FR" sz="2000" dirty="0" smtClean="0">
                <a:solidFill>
                  <a:schemeClr val="bg1"/>
                </a:solidFill>
              </a:rPr>
              <a:t>une </a:t>
            </a:r>
            <a:r>
              <a:rPr lang="fr-FR" sz="2000" dirty="0">
                <a:solidFill>
                  <a:schemeClr val="bg1"/>
                </a:solidFill>
              </a:rPr>
              <a:t>procédure </a:t>
            </a:r>
            <a:r>
              <a:rPr lang="fr-FR" sz="2000" dirty="0" smtClean="0">
                <a:solidFill>
                  <a:schemeClr val="bg1"/>
                </a:solidFill>
              </a:rPr>
              <a:t>pénale …</a:t>
            </a:r>
            <a:br>
              <a:rPr lang="fr-FR" sz="2000" dirty="0" smtClean="0">
                <a:solidFill>
                  <a:schemeClr val="bg1"/>
                </a:solidFill>
              </a:rPr>
            </a:br>
            <a:r>
              <a:rPr lang="fr-FR" sz="1200" dirty="0" smtClean="0">
                <a:solidFill>
                  <a:schemeClr val="bg1"/>
                </a:solidFill>
              </a:rPr>
              <a:t/>
            </a:r>
            <a:br>
              <a:rPr lang="fr-FR" sz="1200" dirty="0" smtClean="0">
                <a:solidFill>
                  <a:schemeClr val="bg1"/>
                </a:solidFill>
              </a:rPr>
            </a:br>
            <a:endParaRPr lang="fr-FR" sz="900" b="1" dirty="0">
              <a:solidFill>
                <a:schemeClr val="bg1"/>
              </a:solidFill>
              <a:latin typeface="Avenir Next Condensed"/>
            </a:endParaRPr>
          </a:p>
        </p:txBody>
      </p:sp>
      <p:grpSp>
        <p:nvGrpSpPr>
          <p:cNvPr id="19" name="Groupe 18"/>
          <p:cNvGrpSpPr/>
          <p:nvPr/>
        </p:nvGrpSpPr>
        <p:grpSpPr>
          <a:xfrm>
            <a:off x="179511" y="5157192"/>
            <a:ext cx="6408713" cy="1584176"/>
            <a:chOff x="179511" y="5157192"/>
            <a:chExt cx="6408713" cy="1584176"/>
          </a:xfrm>
        </p:grpSpPr>
        <p:sp>
          <p:nvSpPr>
            <p:cNvPr id="13" name="Rogner un rectangle avec un coin diagonal 12"/>
            <p:cNvSpPr/>
            <p:nvPr/>
          </p:nvSpPr>
          <p:spPr>
            <a:xfrm flipH="1">
              <a:off x="3923928" y="5373216"/>
              <a:ext cx="2664296" cy="1368152"/>
            </a:xfrm>
            <a:prstGeom prst="snip2DiagRect">
              <a:avLst/>
            </a:prstGeom>
            <a:solidFill>
              <a:srgbClr val="EC7D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fr-FR" sz="4000" b="1" dirty="0" smtClean="0">
                  <a:solidFill>
                    <a:prstClr val="white"/>
                  </a:solidFill>
                </a:rPr>
                <a:t>27 € / AN </a:t>
              </a:r>
              <a:r>
                <a:rPr lang="fr-FR" sz="1600" b="1" baseline="100000" dirty="0" smtClean="0">
                  <a:solidFill>
                    <a:prstClr val="white"/>
                  </a:solidFill>
                </a:rPr>
                <a:t>(1)</a:t>
              </a:r>
              <a:endParaRPr lang="fr-FR" sz="1600" baseline="100000" dirty="0" smtClean="0">
                <a:solidFill>
                  <a:prstClr val="white"/>
                </a:solidFill>
              </a:endParaRPr>
            </a:p>
            <a:p>
              <a:pPr lvl="0" algn="ctr"/>
              <a:r>
                <a:rPr lang="fr-FR" sz="2000" b="1" cap="small" dirty="0" smtClean="0">
                  <a:solidFill>
                    <a:prstClr val="white"/>
                  </a:solidFill>
                </a:rPr>
                <a:t>sans franchise </a:t>
              </a:r>
              <a:br>
                <a:rPr lang="fr-FR" sz="2000" b="1" cap="small" dirty="0" smtClean="0">
                  <a:solidFill>
                    <a:prstClr val="white"/>
                  </a:solidFill>
                </a:rPr>
              </a:br>
              <a:r>
                <a:rPr lang="fr-FR" sz="2000" b="1" cap="small" dirty="0" smtClean="0">
                  <a:solidFill>
                    <a:prstClr val="white"/>
                  </a:solidFill>
                </a:rPr>
                <a:t>ni délai de carence</a:t>
              </a:r>
              <a:endParaRPr lang="fr-FR" sz="2000" b="1" cap="small" dirty="0">
                <a:solidFill>
                  <a:prstClr val="white"/>
                </a:solidFill>
              </a:endParaRPr>
            </a:p>
          </p:txBody>
        </p:sp>
        <p:sp>
          <p:nvSpPr>
            <p:cNvPr id="4" name="ZoneTexte 3"/>
            <p:cNvSpPr txBox="1"/>
            <p:nvPr/>
          </p:nvSpPr>
          <p:spPr>
            <a:xfrm>
              <a:off x="179511" y="5157192"/>
              <a:ext cx="3888433" cy="584775"/>
            </a:xfrm>
            <a:prstGeom prst="rect">
              <a:avLst/>
            </a:prstGeom>
            <a:noFill/>
          </p:spPr>
          <p:txBody>
            <a:bodyPr wrap="square" rtlCol="0">
              <a:spAutoFit/>
            </a:bodyPr>
            <a:lstStyle/>
            <a:p>
              <a:r>
                <a:rPr lang="fr-FR" sz="800" dirty="0">
                  <a:solidFill>
                    <a:prstClr val="white"/>
                  </a:solidFill>
                  <a:latin typeface="Avenir Next Condensed"/>
                </a:rPr>
                <a:t>(1) Tarif en vigueur au 1</a:t>
              </a:r>
              <a:r>
                <a:rPr lang="fr-FR" sz="800" baseline="30000" dirty="0">
                  <a:solidFill>
                    <a:prstClr val="white"/>
                  </a:solidFill>
                  <a:latin typeface="Avenir Next Condensed"/>
                </a:rPr>
                <a:t>er</a:t>
              </a:r>
              <a:r>
                <a:rPr lang="fr-FR" sz="800" dirty="0">
                  <a:solidFill>
                    <a:prstClr val="white"/>
                  </a:solidFill>
                  <a:latin typeface="Avenir Next Condensed"/>
                </a:rPr>
                <a:t> avril 2020, pour un paiement en une fois, hors </a:t>
              </a:r>
              <a:r>
                <a:rPr lang="fr-FR" sz="800" dirty="0" smtClean="0">
                  <a:solidFill>
                    <a:prstClr val="white"/>
                  </a:solidFill>
                  <a:latin typeface="Avenir Next Condensed"/>
                </a:rPr>
                <a:t>Guyane et </a:t>
              </a:r>
              <a:r>
                <a:rPr lang="fr-FR" sz="800" dirty="0">
                  <a:solidFill>
                    <a:prstClr val="white"/>
                  </a:solidFill>
                  <a:latin typeface="Avenir Next Condensed"/>
                </a:rPr>
                <a:t>hors droit d’entrée de 1,52 € TTC pour un 1</a:t>
              </a:r>
              <a:r>
                <a:rPr lang="fr-FR" sz="800" baseline="30000" dirty="0">
                  <a:solidFill>
                    <a:prstClr val="white"/>
                  </a:solidFill>
                  <a:latin typeface="Avenir Next Condensed"/>
                </a:rPr>
                <a:t>er </a:t>
              </a:r>
              <a:r>
                <a:rPr lang="fr-FR" sz="800" dirty="0">
                  <a:solidFill>
                    <a:prstClr val="white"/>
                  </a:solidFill>
                  <a:latin typeface="Avenir Next Condensed"/>
                </a:rPr>
                <a:t>contrat GMF. </a:t>
              </a:r>
              <a:br>
                <a:rPr lang="fr-FR" sz="800" dirty="0">
                  <a:solidFill>
                    <a:prstClr val="white"/>
                  </a:solidFill>
                  <a:latin typeface="Avenir Next Condensed"/>
                </a:rPr>
              </a:br>
              <a:r>
                <a:rPr lang="fr-FR" sz="800" b="1" dirty="0">
                  <a:solidFill>
                    <a:prstClr val="white"/>
                  </a:solidFill>
                  <a:latin typeface="Avenir Next Condensed"/>
                </a:rPr>
                <a:t>Contrat réservé aux étudiants en Master II MEEF ayant qualité </a:t>
              </a:r>
              <a:br>
                <a:rPr lang="fr-FR" sz="800" b="1" dirty="0">
                  <a:solidFill>
                    <a:prstClr val="white"/>
                  </a:solidFill>
                  <a:latin typeface="Avenir Next Condensed"/>
                </a:rPr>
              </a:br>
              <a:r>
                <a:rPr lang="fr-FR" sz="800" b="1" dirty="0">
                  <a:solidFill>
                    <a:prstClr val="white"/>
                  </a:solidFill>
                  <a:latin typeface="Avenir Next Condensed"/>
                </a:rPr>
                <a:t>de fonctionnaire stagiaire et aux fonctionnaires titulaires</a:t>
              </a:r>
              <a:endParaRPr lang="fr-FR" sz="800" dirty="0"/>
            </a:p>
          </p:txBody>
        </p:sp>
      </p:grpSp>
    </p:spTree>
    <p:custDataLst>
      <p:tags r:id="rId1"/>
    </p:custDataLst>
    <p:extLst>
      <p:ext uri="{BB962C8B-B14F-4D97-AF65-F5344CB8AC3E}">
        <p14:creationId xmlns:p14="http://schemas.microsoft.com/office/powerpoint/2010/main" val="176948464"/>
      </p:ext>
    </p:extLst>
  </p:cSld>
  <p:clrMapOvr>
    <a:masterClrMapping/>
  </p:clrMapOvr>
  <mc:AlternateContent xmlns:mc="http://schemas.openxmlformats.org/markup-compatibility/2006" xmlns:p14="http://schemas.microsoft.com/office/powerpoint/2010/main">
    <mc:Choice Requires="p14">
      <p:transition spd="slow" p14:dur="2000" advTm="15772"/>
    </mc:Choice>
    <mc:Fallback xmlns="">
      <p:transition spd="slow" advTm="15772"/>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9">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xEl>
                                              <p:pRg st="0" end="0"/>
                                            </p:txEl>
                                          </p:spTgt>
                                        </p:tgtEl>
                                        <p:attrNameLst>
                                          <p:attrName>style.visibility</p:attrName>
                                        </p:attrNameLst>
                                      </p:cBhvr>
                                      <p:to>
                                        <p:strVal val="visible"/>
                                      </p:to>
                                    </p:set>
                                  </p:childTnLst>
                                </p:cTn>
                              </p:par>
                            </p:childTnLst>
                          </p:cTn>
                        </p:par>
                        <p:par>
                          <p:cTn id="9" fill="hold">
                            <p:stCondLst>
                              <p:cond delay="0"/>
                            </p:stCondLst>
                            <p:childTnLst>
                              <p:par>
                                <p:cTn id="10" presetID="10" presetClass="entr" presetSubtype="0" fill="hold" nodeType="afterEffect">
                                  <p:stCondLst>
                                    <p:cond delay="5000"/>
                                  </p:stCondLst>
                                  <p:childTnLst>
                                    <p:set>
                                      <p:cBhvr>
                                        <p:cTn id="11" dur="1" fill="hold">
                                          <p:stCondLst>
                                            <p:cond delay="0"/>
                                          </p:stCondLst>
                                        </p:cTn>
                                        <p:tgtEl>
                                          <p:spTgt spid="19"/>
                                        </p:tgtEl>
                                        <p:attrNameLst>
                                          <p:attrName>style.visibility</p:attrName>
                                        </p:attrNameLst>
                                      </p:cBhvr>
                                      <p:to>
                                        <p:strVal val="visible"/>
                                      </p:to>
                                    </p:set>
                                    <p:animEffect transition="in" filter="fade">
                                      <p:cBhvr>
                                        <p:cTn id="12" dur="30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Groupe 14"/>
          <p:cNvGrpSpPr/>
          <p:nvPr/>
        </p:nvGrpSpPr>
        <p:grpSpPr>
          <a:xfrm>
            <a:off x="298450" y="0"/>
            <a:ext cx="8850514" cy="6741368"/>
            <a:chOff x="298450" y="0"/>
            <a:chExt cx="8850514" cy="6741368"/>
          </a:xfrm>
        </p:grpSpPr>
        <p:pic>
          <p:nvPicPr>
            <p:cNvPr id="5" name="Picture 2"/>
            <p:cNvPicPr>
              <a:picLocks noChangeAspect="1" noChangeArrowheads="1"/>
            </p:cNvPicPr>
            <p:nvPr/>
          </p:nvPicPr>
          <p:blipFill>
            <a:blip r:embed="rId4">
              <a:lum bright="70000" contrast="-70000"/>
              <a:extLst>
                <a:ext uri="{28A0092B-C50C-407E-A947-70E740481C1C}">
                  <a14:useLocalDpi xmlns:a14="http://schemas.microsoft.com/office/drawing/2010/main" val="0"/>
                </a:ext>
              </a:extLst>
            </a:blip>
            <a:srcRect/>
            <a:stretch>
              <a:fillRect/>
            </a:stretch>
          </p:blipFill>
          <p:spPr bwMode="auto">
            <a:xfrm>
              <a:off x="3973966" y="0"/>
              <a:ext cx="5174998" cy="674136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1" name="Image 7" descr="Logo.png"/>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298450" y="5881688"/>
              <a:ext cx="1287463" cy="692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8" name="Titre 1"/>
          <p:cNvSpPr txBox="1">
            <a:spLocks/>
          </p:cNvSpPr>
          <p:nvPr/>
        </p:nvSpPr>
        <p:spPr>
          <a:xfrm>
            <a:off x="179511" y="44624"/>
            <a:ext cx="6304015"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fr-FR" sz="2400" b="1" dirty="0">
              <a:solidFill>
                <a:schemeClr val="tx2"/>
              </a:solidFill>
            </a:endParaRPr>
          </a:p>
        </p:txBody>
      </p:sp>
      <p:sp>
        <p:nvSpPr>
          <p:cNvPr id="9" name="Espace réservé du contenu 6"/>
          <p:cNvSpPr>
            <a:spLocks noGrp="1"/>
          </p:cNvSpPr>
          <p:nvPr>
            <p:ph idx="1"/>
          </p:nvPr>
        </p:nvSpPr>
        <p:spPr>
          <a:xfrm>
            <a:off x="179512" y="1187625"/>
            <a:ext cx="6304014" cy="4617640"/>
          </a:xfrm>
          <a:solidFill>
            <a:schemeClr val="accent1">
              <a:lumMod val="75000"/>
            </a:schemeClr>
          </a:solidFill>
        </p:spPr>
        <p:txBody>
          <a:bodyPr>
            <a:noAutofit/>
          </a:bodyPr>
          <a:lstStyle/>
          <a:p>
            <a:pPr marL="0" indent="0">
              <a:buNone/>
            </a:pPr>
            <a:r>
              <a:rPr lang="fr-FR" sz="2000" dirty="0" smtClean="0">
                <a:solidFill>
                  <a:schemeClr val="bg1"/>
                </a:solidFill>
              </a:rPr>
              <a:t>L’</a:t>
            </a:r>
            <a:r>
              <a:rPr lang="fr-FR" sz="1800" dirty="0" smtClean="0">
                <a:solidFill>
                  <a:schemeClr val="bg1"/>
                </a:solidFill>
              </a:rPr>
              <a:t> </a:t>
            </a:r>
            <a:r>
              <a:rPr lang="fr-FR" sz="2000" b="1" dirty="0">
                <a:solidFill>
                  <a:schemeClr val="bg1"/>
                </a:solidFill>
              </a:rPr>
              <a:t>ASSURANCE ATOUT PREV </a:t>
            </a:r>
            <a:r>
              <a:rPr lang="fr-FR" sz="2000" dirty="0" smtClean="0">
                <a:solidFill>
                  <a:schemeClr val="bg1"/>
                </a:solidFill>
              </a:rPr>
              <a:t> </a:t>
            </a:r>
            <a:r>
              <a:rPr lang="fr-FR" sz="1800" dirty="0" smtClean="0">
                <a:solidFill>
                  <a:schemeClr val="bg1"/>
                </a:solidFill>
              </a:rPr>
              <a:t/>
            </a:r>
            <a:br>
              <a:rPr lang="fr-FR" sz="1800" dirty="0" smtClean="0">
                <a:solidFill>
                  <a:schemeClr val="bg1"/>
                </a:solidFill>
              </a:rPr>
            </a:br>
            <a:r>
              <a:rPr lang="fr-FR" sz="2000" dirty="0" smtClean="0">
                <a:solidFill>
                  <a:schemeClr val="bg1"/>
                </a:solidFill>
              </a:rPr>
              <a:t>vous permet d’assurer </a:t>
            </a:r>
            <a:r>
              <a:rPr lang="fr-FR" sz="2000" dirty="0">
                <a:solidFill>
                  <a:schemeClr val="bg1"/>
                </a:solidFill>
              </a:rPr>
              <a:t>vos revenus en cas d’arrêt </a:t>
            </a:r>
            <a:r>
              <a:rPr lang="fr-FR" sz="2000" dirty="0" smtClean="0">
                <a:solidFill>
                  <a:schemeClr val="bg1"/>
                </a:solidFill>
              </a:rPr>
              <a:t>de </a:t>
            </a:r>
            <a:r>
              <a:rPr lang="fr-FR" sz="2000" dirty="0">
                <a:solidFill>
                  <a:schemeClr val="bg1"/>
                </a:solidFill>
              </a:rPr>
              <a:t>votre activité </a:t>
            </a:r>
            <a:r>
              <a:rPr lang="fr-FR" sz="2000" dirty="0" smtClean="0">
                <a:solidFill>
                  <a:schemeClr val="bg1"/>
                </a:solidFill>
              </a:rPr>
              <a:t>professionnelle suite  à :</a:t>
            </a:r>
            <a:endParaRPr lang="fr-FR" sz="2000" dirty="0">
              <a:solidFill>
                <a:schemeClr val="bg1"/>
              </a:solidFill>
            </a:endParaRPr>
          </a:p>
          <a:p>
            <a:pPr marL="0" indent="0">
              <a:buNone/>
            </a:pPr>
            <a:endParaRPr lang="fr-FR" sz="1200" dirty="0">
              <a:solidFill>
                <a:schemeClr val="bg1"/>
              </a:solidFill>
            </a:endParaRPr>
          </a:p>
          <a:p>
            <a:pPr marL="0" indent="0">
              <a:buNone/>
            </a:pPr>
            <a:r>
              <a:rPr lang="fr-FR" sz="2000" dirty="0" smtClean="0">
                <a:solidFill>
                  <a:schemeClr val="bg1"/>
                </a:solidFill>
              </a:rPr>
              <a:t>- </a:t>
            </a:r>
            <a:r>
              <a:rPr lang="fr-FR" sz="2000" dirty="0">
                <a:solidFill>
                  <a:schemeClr val="bg1"/>
                </a:solidFill>
              </a:rPr>
              <a:t>U</a:t>
            </a:r>
            <a:r>
              <a:rPr lang="fr-FR" sz="2000" dirty="0" smtClean="0">
                <a:solidFill>
                  <a:schemeClr val="bg1"/>
                </a:solidFill>
              </a:rPr>
              <a:t>ne </a:t>
            </a:r>
            <a:r>
              <a:rPr lang="fr-FR" sz="2000" b="1" dirty="0">
                <a:solidFill>
                  <a:schemeClr val="bg1"/>
                </a:solidFill>
              </a:rPr>
              <a:t>maladie </a:t>
            </a:r>
            <a:r>
              <a:rPr lang="fr-FR" sz="2000" b="1" dirty="0" smtClean="0">
                <a:solidFill>
                  <a:schemeClr val="bg1"/>
                </a:solidFill>
              </a:rPr>
              <a:t>ou un accident </a:t>
            </a:r>
            <a:r>
              <a:rPr lang="fr-FR" sz="2000" dirty="0">
                <a:solidFill>
                  <a:schemeClr val="bg1"/>
                </a:solidFill>
              </a:rPr>
              <a:t>qu’il soit professionnel ou relève de la vie </a:t>
            </a:r>
            <a:r>
              <a:rPr lang="fr-FR" sz="2000" dirty="0" smtClean="0">
                <a:solidFill>
                  <a:schemeClr val="bg1"/>
                </a:solidFill>
              </a:rPr>
              <a:t>privée (incapacité </a:t>
            </a:r>
            <a:r>
              <a:rPr lang="fr-FR" sz="2000" dirty="0">
                <a:solidFill>
                  <a:schemeClr val="bg1"/>
                </a:solidFill>
              </a:rPr>
              <a:t>temporaire, invalidité permanente, perte totale et </a:t>
            </a:r>
            <a:r>
              <a:rPr lang="fr-FR" sz="2000" dirty="0" smtClean="0">
                <a:solidFill>
                  <a:schemeClr val="bg1"/>
                </a:solidFill>
              </a:rPr>
              <a:t>irréversible d’autonomie </a:t>
            </a:r>
            <a:r>
              <a:rPr lang="fr-FR" sz="2000" dirty="0">
                <a:solidFill>
                  <a:schemeClr val="bg1"/>
                </a:solidFill>
              </a:rPr>
              <a:t>ou </a:t>
            </a:r>
            <a:r>
              <a:rPr lang="fr-FR" sz="2000" dirty="0" smtClean="0">
                <a:solidFill>
                  <a:schemeClr val="bg1"/>
                </a:solidFill>
              </a:rPr>
              <a:t>décès);</a:t>
            </a:r>
            <a:endParaRPr lang="fr-FR" sz="2000" dirty="0">
              <a:solidFill>
                <a:schemeClr val="bg1"/>
              </a:solidFill>
            </a:endParaRPr>
          </a:p>
          <a:p>
            <a:pPr marL="0" indent="0">
              <a:buNone/>
            </a:pPr>
            <a:endParaRPr lang="fr-FR" sz="1200" dirty="0">
              <a:solidFill>
                <a:schemeClr val="bg1"/>
              </a:solidFill>
            </a:endParaRPr>
          </a:p>
          <a:p>
            <a:pPr marL="0" indent="0">
              <a:buNone/>
            </a:pPr>
            <a:r>
              <a:rPr lang="fr-FR" sz="2000" dirty="0" smtClean="0">
                <a:solidFill>
                  <a:schemeClr val="bg1"/>
                </a:solidFill>
              </a:rPr>
              <a:t>- Vous </a:t>
            </a:r>
            <a:r>
              <a:rPr lang="fr-FR" sz="2000" dirty="0">
                <a:solidFill>
                  <a:schemeClr val="bg1"/>
                </a:solidFill>
              </a:rPr>
              <a:t>bénéficiez d’une indemnisation calculée </a:t>
            </a:r>
            <a:r>
              <a:rPr lang="fr-FR" sz="2000" b="1" dirty="0">
                <a:solidFill>
                  <a:schemeClr val="bg1"/>
                </a:solidFill>
              </a:rPr>
              <a:t>sur la base de votre </a:t>
            </a:r>
            <a:r>
              <a:rPr lang="fr-FR" sz="2000" b="1" dirty="0" smtClean="0">
                <a:solidFill>
                  <a:schemeClr val="bg1"/>
                </a:solidFill>
              </a:rPr>
              <a:t>traitement, de </a:t>
            </a:r>
            <a:r>
              <a:rPr lang="fr-FR" sz="2000" b="1" dirty="0">
                <a:solidFill>
                  <a:schemeClr val="bg1"/>
                </a:solidFill>
              </a:rPr>
              <a:t>vos </a:t>
            </a:r>
            <a:r>
              <a:rPr lang="fr-FR" sz="2000" b="1" dirty="0" smtClean="0">
                <a:solidFill>
                  <a:schemeClr val="bg1"/>
                </a:solidFill>
              </a:rPr>
              <a:t>primes et indemnités</a:t>
            </a:r>
            <a:r>
              <a:rPr lang="fr-FR" sz="2000" dirty="0" smtClean="0">
                <a:solidFill>
                  <a:schemeClr val="bg1"/>
                </a:solidFill>
              </a:rPr>
              <a:t>, selon la formule de garanties et l’option choisies.</a:t>
            </a:r>
            <a:br>
              <a:rPr lang="fr-FR" sz="2000" dirty="0" smtClean="0">
                <a:solidFill>
                  <a:schemeClr val="bg1"/>
                </a:solidFill>
              </a:rPr>
            </a:br>
            <a:r>
              <a:rPr lang="fr-FR" sz="1000" dirty="0" smtClean="0">
                <a:solidFill>
                  <a:schemeClr val="bg1"/>
                </a:solidFill>
              </a:rPr>
              <a:t/>
            </a:r>
            <a:br>
              <a:rPr lang="fr-FR" sz="1000" dirty="0" smtClean="0">
                <a:solidFill>
                  <a:schemeClr val="bg1"/>
                </a:solidFill>
              </a:rPr>
            </a:br>
            <a:endParaRPr lang="fr-FR" sz="900" b="1" dirty="0">
              <a:solidFill>
                <a:schemeClr val="bg1"/>
              </a:solidFill>
            </a:endParaRPr>
          </a:p>
        </p:txBody>
      </p:sp>
      <p:sp>
        <p:nvSpPr>
          <p:cNvPr id="10" name="Titre 1"/>
          <p:cNvSpPr txBox="1">
            <a:spLocks/>
          </p:cNvSpPr>
          <p:nvPr/>
        </p:nvSpPr>
        <p:spPr>
          <a:xfrm>
            <a:off x="35496" y="38711"/>
            <a:ext cx="5904656"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fr-FR" sz="3200" b="1" dirty="0">
                <a:solidFill>
                  <a:schemeClr val="tx2"/>
                </a:solidFill>
              </a:rPr>
              <a:t>Assurez vos revenus</a:t>
            </a:r>
          </a:p>
        </p:txBody>
      </p:sp>
      <p:grpSp>
        <p:nvGrpSpPr>
          <p:cNvPr id="16" name="Groupe 15"/>
          <p:cNvGrpSpPr/>
          <p:nvPr/>
        </p:nvGrpSpPr>
        <p:grpSpPr>
          <a:xfrm>
            <a:off x="179511" y="4869160"/>
            <a:ext cx="6530759" cy="1859610"/>
            <a:chOff x="179511" y="4869160"/>
            <a:chExt cx="6530759" cy="1859610"/>
          </a:xfrm>
        </p:grpSpPr>
        <p:sp>
          <p:nvSpPr>
            <p:cNvPr id="13" name="Rogner un rectangle avec un coin diagonal 12"/>
            <p:cNvSpPr/>
            <p:nvPr/>
          </p:nvSpPr>
          <p:spPr>
            <a:xfrm flipH="1">
              <a:off x="3973966" y="5459886"/>
              <a:ext cx="2736304" cy="1268884"/>
            </a:xfrm>
            <a:prstGeom prst="snip2DiagRect">
              <a:avLst/>
            </a:prstGeom>
            <a:solidFill>
              <a:srgbClr val="EC7D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fr-FR" sz="4000" b="1" dirty="0" smtClean="0">
                  <a:solidFill>
                    <a:prstClr val="white"/>
                  </a:solidFill>
                </a:rPr>
                <a:t>- 10 % </a:t>
              </a:r>
              <a:r>
                <a:rPr lang="fr-FR" sz="2000" b="1" baseline="100000" dirty="0" smtClean="0">
                  <a:solidFill>
                    <a:prstClr val="white"/>
                  </a:solidFill>
                </a:rPr>
                <a:t>(2)</a:t>
              </a:r>
              <a:endParaRPr lang="fr-FR" sz="2000" baseline="100000" dirty="0" smtClean="0">
                <a:solidFill>
                  <a:prstClr val="white"/>
                </a:solidFill>
              </a:endParaRPr>
            </a:p>
            <a:p>
              <a:pPr algn="ctr"/>
              <a:r>
                <a:rPr lang="fr-FR" sz="2000" b="1" cap="small" dirty="0" smtClean="0"/>
                <a:t>tous les ans </a:t>
              </a:r>
              <a:br>
                <a:rPr lang="fr-FR" sz="2000" b="1" cap="small" dirty="0" smtClean="0"/>
              </a:br>
              <a:r>
                <a:rPr lang="fr-FR" sz="2000" b="1" cap="small" dirty="0" smtClean="0"/>
                <a:t>jusqu’à vos 30 ANS</a:t>
              </a:r>
              <a:endParaRPr lang="fr-FR" sz="2000" b="1" cap="small" dirty="0"/>
            </a:p>
          </p:txBody>
        </p:sp>
        <p:sp>
          <p:nvSpPr>
            <p:cNvPr id="6" name="ZoneTexte 5"/>
            <p:cNvSpPr txBox="1"/>
            <p:nvPr/>
          </p:nvSpPr>
          <p:spPr>
            <a:xfrm>
              <a:off x="179511" y="4869160"/>
              <a:ext cx="5760640" cy="861774"/>
            </a:xfrm>
            <a:prstGeom prst="rect">
              <a:avLst/>
            </a:prstGeom>
            <a:noFill/>
          </p:spPr>
          <p:txBody>
            <a:bodyPr wrap="square" rtlCol="0">
              <a:spAutoFit/>
            </a:bodyPr>
            <a:lstStyle/>
            <a:p>
              <a:pPr lvl="0">
                <a:spcBef>
                  <a:spcPct val="20000"/>
                </a:spcBef>
              </a:pPr>
              <a:r>
                <a:rPr lang="fr-FR" sz="800" dirty="0">
                  <a:solidFill>
                    <a:prstClr val="white"/>
                  </a:solidFill>
                  <a:latin typeface="Avenir Next Condensed"/>
                </a:rPr>
                <a:t>(2) Tarif </a:t>
              </a:r>
              <a:r>
                <a:rPr lang="fr-FR" sz="800" dirty="0" err="1">
                  <a:solidFill>
                    <a:prstClr val="white"/>
                  </a:solidFill>
                  <a:latin typeface="Avenir Next Condensed"/>
                </a:rPr>
                <a:t>Avant’âge</a:t>
              </a:r>
              <a:r>
                <a:rPr lang="fr-FR" sz="800" dirty="0">
                  <a:solidFill>
                    <a:prstClr val="white"/>
                  </a:solidFill>
                  <a:latin typeface="Avenir Next Condensed"/>
                </a:rPr>
                <a:t> 30 : tarif réduit, accordé aux adhérents de moins de 30 ans, célibataires et sans enfant, ayant souscrit un contrat ATOUT PREV. En conséquence à l’échéance principale qui suivra la date anniversaire de vos 30 ans ou en cas de changement de formule ou de situation familiale, vos conditions tarifaires seront automatiquement révisées. </a:t>
              </a:r>
              <a:r>
                <a:rPr lang="fr-FR" sz="800" dirty="0" smtClean="0">
                  <a:solidFill>
                    <a:prstClr val="white"/>
                  </a:solidFill>
                  <a:latin typeface="Avenir Next Condensed"/>
                </a:rPr>
                <a:t/>
              </a:r>
              <a:br>
                <a:rPr lang="fr-FR" sz="800" dirty="0" smtClean="0">
                  <a:solidFill>
                    <a:prstClr val="white"/>
                  </a:solidFill>
                  <a:latin typeface="Avenir Next Condensed"/>
                </a:rPr>
              </a:br>
              <a:r>
                <a:rPr lang="fr-FR" sz="800" dirty="0" smtClean="0">
                  <a:solidFill>
                    <a:prstClr val="white"/>
                  </a:solidFill>
                  <a:latin typeface="Avenir Next Condensed"/>
                </a:rPr>
                <a:t>Offre </a:t>
              </a:r>
              <a:r>
                <a:rPr lang="fr-FR" sz="800" dirty="0">
                  <a:solidFill>
                    <a:prstClr val="white"/>
                  </a:solidFill>
                  <a:latin typeface="Avenir Next Condensed"/>
                </a:rPr>
                <a:t>cumulable uniquement avec la réduction liée à la détention d’un contrat SANTÉ PASS Complémentaire.</a:t>
              </a:r>
              <a:br>
                <a:rPr lang="fr-FR" sz="800" dirty="0">
                  <a:solidFill>
                    <a:prstClr val="white"/>
                  </a:solidFill>
                  <a:latin typeface="Avenir Next Condensed"/>
                </a:rPr>
              </a:br>
              <a:r>
                <a:rPr lang="fr-FR" sz="800" b="1" dirty="0">
                  <a:solidFill>
                    <a:prstClr val="white"/>
                  </a:solidFill>
                  <a:latin typeface="Avenir Next Condensed"/>
                </a:rPr>
                <a:t>Contrat réservé aux étudiants en Master II MEEF ayant qualité de</a:t>
              </a:r>
              <a:br>
                <a:rPr lang="fr-FR" sz="800" b="1" dirty="0">
                  <a:solidFill>
                    <a:prstClr val="white"/>
                  </a:solidFill>
                  <a:latin typeface="Avenir Next Condensed"/>
                </a:rPr>
              </a:br>
              <a:r>
                <a:rPr lang="fr-FR" sz="800" b="1" dirty="0">
                  <a:solidFill>
                    <a:prstClr val="white"/>
                  </a:solidFill>
                  <a:latin typeface="Avenir Next Condensed"/>
                </a:rPr>
                <a:t>fonctionnaire stagiaire et aux fonctionnaires titulaires.</a:t>
              </a:r>
              <a:endParaRPr lang="fr-FR" sz="800" b="1" dirty="0">
                <a:solidFill>
                  <a:prstClr val="white"/>
                </a:solidFill>
              </a:endParaRPr>
            </a:p>
          </p:txBody>
        </p:sp>
      </p:grpSp>
    </p:spTree>
    <p:custDataLst>
      <p:tags r:id="rId1"/>
    </p:custDataLst>
    <p:extLst>
      <p:ext uri="{BB962C8B-B14F-4D97-AF65-F5344CB8AC3E}">
        <p14:creationId xmlns:p14="http://schemas.microsoft.com/office/powerpoint/2010/main" val="2102190113"/>
      </p:ext>
    </p:extLst>
  </p:cSld>
  <p:clrMapOvr>
    <a:masterClrMapping/>
  </p:clrMapOvr>
  <mc:AlternateContent xmlns:mc="http://schemas.openxmlformats.org/markup-compatibility/2006" xmlns:p14="http://schemas.microsoft.com/office/powerpoint/2010/main">
    <mc:Choice Requires="p14">
      <p:transition spd="slow" p14:dur="2000" advTm="13476"/>
    </mc:Choice>
    <mc:Fallback xmlns="">
      <p:transition spd="slow" advTm="13476"/>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9">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childTnLst>
                          </p:cTn>
                        </p:par>
                        <p:par>
                          <p:cTn id="9" fill="hold">
                            <p:stCondLst>
                              <p:cond delay="0"/>
                            </p:stCondLst>
                            <p:childTnLst>
                              <p:par>
                                <p:cTn id="10" presetID="10" presetClass="entr" presetSubtype="0" fill="hold" nodeType="afterEffect">
                                  <p:stCondLst>
                                    <p:cond delay="5000"/>
                                  </p:stCondLst>
                                  <p:childTnLst>
                                    <p:set>
                                      <p:cBhvr>
                                        <p:cTn id="11" dur="1" fill="hold">
                                          <p:stCondLst>
                                            <p:cond delay="0"/>
                                          </p:stCondLst>
                                        </p:cTn>
                                        <p:tgtEl>
                                          <p:spTgt spid="16"/>
                                        </p:tgtEl>
                                        <p:attrNameLst>
                                          <p:attrName>style.visibility</p:attrName>
                                        </p:attrNameLst>
                                      </p:cBhvr>
                                      <p:to>
                                        <p:strVal val="visible"/>
                                      </p:to>
                                    </p:set>
                                    <p:animEffect transition="in" filter="fade">
                                      <p:cBhvr>
                                        <p:cTn id="12" dur="3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animBg="1"/>
      <p:bldP spid="1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4">
            <a:lum bright="70000" contrast="-70000"/>
            <a:extLst>
              <a:ext uri="{28A0092B-C50C-407E-A947-70E740481C1C}">
                <a14:useLocalDpi xmlns:a14="http://schemas.microsoft.com/office/drawing/2010/main" val="0"/>
              </a:ext>
            </a:extLst>
          </a:blip>
          <a:srcRect/>
          <a:stretch>
            <a:fillRect/>
          </a:stretch>
        </p:blipFill>
        <p:spPr bwMode="auto">
          <a:xfrm>
            <a:off x="4015041" y="0"/>
            <a:ext cx="5136555" cy="674136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Titre 1"/>
          <p:cNvSpPr txBox="1">
            <a:spLocks/>
          </p:cNvSpPr>
          <p:nvPr/>
        </p:nvSpPr>
        <p:spPr>
          <a:xfrm>
            <a:off x="35496" y="-27384"/>
            <a:ext cx="5698976"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fr-FR" sz="3200" b="1" dirty="0">
                <a:solidFill>
                  <a:schemeClr val="tx2"/>
                </a:solidFill>
              </a:rPr>
              <a:t>Assurez votre logement</a:t>
            </a:r>
          </a:p>
        </p:txBody>
      </p:sp>
      <p:sp>
        <p:nvSpPr>
          <p:cNvPr id="9" name="Espace réservé du contenu 6"/>
          <p:cNvSpPr>
            <a:spLocks noGrp="1"/>
          </p:cNvSpPr>
          <p:nvPr>
            <p:ph idx="1"/>
          </p:nvPr>
        </p:nvSpPr>
        <p:spPr>
          <a:xfrm>
            <a:off x="179512" y="980728"/>
            <a:ext cx="6264696" cy="4756944"/>
          </a:xfrm>
          <a:solidFill>
            <a:schemeClr val="accent1">
              <a:lumMod val="75000"/>
            </a:schemeClr>
          </a:solidFill>
        </p:spPr>
        <p:txBody>
          <a:bodyPr>
            <a:noAutofit/>
          </a:bodyPr>
          <a:lstStyle/>
          <a:p>
            <a:pPr marL="0" indent="0">
              <a:buNone/>
            </a:pPr>
            <a:r>
              <a:rPr lang="fr-FR" sz="2000" dirty="0" smtClean="0">
                <a:solidFill>
                  <a:schemeClr val="bg1"/>
                </a:solidFill>
              </a:rPr>
              <a:t>L’ </a:t>
            </a:r>
            <a:r>
              <a:rPr lang="fr-FR" sz="2000" b="1" dirty="0" smtClean="0">
                <a:solidFill>
                  <a:schemeClr val="bg1"/>
                </a:solidFill>
              </a:rPr>
              <a:t>ASSURANCE HABITATION qui </a:t>
            </a:r>
            <a:r>
              <a:rPr lang="fr-FR" sz="2000" dirty="0" smtClean="0">
                <a:solidFill>
                  <a:schemeClr val="bg1"/>
                </a:solidFill>
              </a:rPr>
              <a:t>s’adapte à votre mode de vie avec </a:t>
            </a:r>
            <a:r>
              <a:rPr lang="fr-FR" sz="2000" b="1" dirty="0" smtClean="0">
                <a:solidFill>
                  <a:schemeClr val="bg1"/>
                </a:solidFill>
              </a:rPr>
              <a:t>3 </a:t>
            </a:r>
            <a:r>
              <a:rPr lang="fr-FR" sz="2000" b="1" dirty="0">
                <a:solidFill>
                  <a:schemeClr val="bg1"/>
                </a:solidFill>
              </a:rPr>
              <a:t>formules au choix </a:t>
            </a:r>
            <a:r>
              <a:rPr lang="fr-FR" sz="2000" b="1" dirty="0" smtClean="0">
                <a:solidFill>
                  <a:schemeClr val="bg1"/>
                </a:solidFill>
              </a:rPr>
              <a:t>: </a:t>
            </a:r>
            <a:r>
              <a:rPr lang="fr-FR" sz="2000" dirty="0" smtClean="0">
                <a:solidFill>
                  <a:schemeClr val="bg1"/>
                </a:solidFill>
              </a:rPr>
              <a:t>de l’essentielle en Eco </a:t>
            </a:r>
            <a:br>
              <a:rPr lang="fr-FR" sz="2000" dirty="0" smtClean="0">
                <a:solidFill>
                  <a:schemeClr val="bg1"/>
                </a:solidFill>
              </a:rPr>
            </a:br>
            <a:r>
              <a:rPr lang="fr-FR" sz="2000" dirty="0" smtClean="0">
                <a:solidFill>
                  <a:schemeClr val="bg1"/>
                </a:solidFill>
              </a:rPr>
              <a:t>à </a:t>
            </a:r>
            <a:r>
              <a:rPr lang="fr-FR" sz="2000" dirty="0">
                <a:solidFill>
                  <a:schemeClr val="bg1"/>
                </a:solidFill>
              </a:rPr>
              <a:t>la plus </a:t>
            </a:r>
            <a:r>
              <a:rPr lang="fr-FR" sz="2000" dirty="0" smtClean="0">
                <a:solidFill>
                  <a:schemeClr val="bg1"/>
                </a:solidFill>
              </a:rPr>
              <a:t>complète</a:t>
            </a:r>
            <a:r>
              <a:rPr lang="fr-FR" sz="2000" dirty="0">
                <a:solidFill>
                  <a:schemeClr val="bg1"/>
                </a:solidFill>
              </a:rPr>
              <a:t> </a:t>
            </a:r>
            <a:r>
              <a:rPr lang="fr-FR" sz="2000" dirty="0" smtClean="0">
                <a:solidFill>
                  <a:schemeClr val="bg1"/>
                </a:solidFill>
              </a:rPr>
              <a:t>en Confort et Confort +</a:t>
            </a:r>
          </a:p>
          <a:p>
            <a:pPr marL="0" indent="0">
              <a:buNone/>
            </a:pPr>
            <a:endParaRPr lang="fr-FR" sz="1200" dirty="0">
              <a:solidFill>
                <a:schemeClr val="bg1"/>
              </a:solidFill>
            </a:endParaRPr>
          </a:p>
          <a:p>
            <a:pPr>
              <a:buFontTx/>
              <a:buChar char="-"/>
            </a:pPr>
            <a:r>
              <a:rPr lang="fr-FR" sz="2000" b="1" dirty="0" smtClean="0">
                <a:solidFill>
                  <a:schemeClr val="bg1"/>
                </a:solidFill>
              </a:rPr>
              <a:t>SOS </a:t>
            </a:r>
            <a:r>
              <a:rPr lang="fr-FR" sz="2000" b="1" dirty="0">
                <a:solidFill>
                  <a:schemeClr val="bg1"/>
                </a:solidFill>
              </a:rPr>
              <a:t>Domicile : </a:t>
            </a:r>
            <a:r>
              <a:rPr lang="fr-FR" sz="2000" dirty="0" smtClean="0">
                <a:solidFill>
                  <a:schemeClr val="bg1"/>
                </a:solidFill>
              </a:rPr>
              <a:t>Assistance </a:t>
            </a:r>
            <a:r>
              <a:rPr lang="fr-FR" sz="2000" dirty="0">
                <a:solidFill>
                  <a:schemeClr val="bg1"/>
                </a:solidFill>
              </a:rPr>
              <a:t>serrurerie, plomberie </a:t>
            </a:r>
            <a:endParaRPr lang="fr-FR" sz="2000" dirty="0" smtClean="0">
              <a:solidFill>
                <a:schemeClr val="bg1"/>
              </a:solidFill>
            </a:endParaRPr>
          </a:p>
          <a:p>
            <a:pPr marL="0" indent="0">
              <a:buNone/>
            </a:pPr>
            <a:r>
              <a:rPr lang="fr-FR" sz="2000" dirty="0" smtClean="0">
                <a:solidFill>
                  <a:schemeClr val="bg1"/>
                </a:solidFill>
              </a:rPr>
              <a:t>et </a:t>
            </a:r>
            <a:r>
              <a:rPr lang="fr-FR" sz="2000" dirty="0">
                <a:solidFill>
                  <a:schemeClr val="bg1"/>
                </a:solidFill>
              </a:rPr>
              <a:t>chauffage incluse pour </a:t>
            </a:r>
            <a:r>
              <a:rPr lang="fr-FR" sz="2000" dirty="0" smtClean="0">
                <a:solidFill>
                  <a:schemeClr val="bg1"/>
                </a:solidFill>
              </a:rPr>
              <a:t>vous dépanner</a:t>
            </a:r>
            <a:r>
              <a:rPr lang="fr-FR" sz="2000" dirty="0">
                <a:solidFill>
                  <a:schemeClr val="bg1"/>
                </a:solidFill>
              </a:rPr>
              <a:t>, </a:t>
            </a:r>
            <a:endParaRPr lang="fr-FR" sz="2000" dirty="0" smtClean="0">
              <a:solidFill>
                <a:schemeClr val="bg1"/>
              </a:solidFill>
            </a:endParaRPr>
          </a:p>
          <a:p>
            <a:pPr marL="0" indent="0">
              <a:buNone/>
            </a:pPr>
            <a:r>
              <a:rPr lang="fr-FR" sz="2000" dirty="0" smtClean="0">
                <a:solidFill>
                  <a:schemeClr val="bg1"/>
                </a:solidFill>
              </a:rPr>
              <a:t>en </a:t>
            </a:r>
            <a:r>
              <a:rPr lang="fr-FR" sz="2000" dirty="0">
                <a:solidFill>
                  <a:schemeClr val="bg1"/>
                </a:solidFill>
              </a:rPr>
              <a:t>cas d’urgence </a:t>
            </a:r>
            <a:r>
              <a:rPr lang="fr-FR" sz="2000" dirty="0" smtClean="0">
                <a:solidFill>
                  <a:schemeClr val="bg1"/>
                </a:solidFill>
              </a:rPr>
              <a:t>24h/24</a:t>
            </a:r>
            <a:r>
              <a:rPr lang="fr-FR" sz="2000" dirty="0">
                <a:solidFill>
                  <a:schemeClr val="bg1"/>
                </a:solidFill>
              </a:rPr>
              <a:t>, </a:t>
            </a:r>
            <a:r>
              <a:rPr lang="fr-FR" sz="2000" dirty="0" smtClean="0">
                <a:solidFill>
                  <a:schemeClr val="bg1"/>
                </a:solidFill>
              </a:rPr>
              <a:t>7j/7</a:t>
            </a:r>
            <a:endParaRPr lang="fr-FR" sz="2000" dirty="0">
              <a:solidFill>
                <a:schemeClr val="bg1"/>
              </a:solidFill>
            </a:endParaRPr>
          </a:p>
          <a:p>
            <a:pPr marL="0" indent="0">
              <a:buNone/>
            </a:pPr>
            <a:endParaRPr lang="fr-FR" sz="1200" dirty="0">
              <a:solidFill>
                <a:schemeClr val="bg1"/>
              </a:solidFill>
            </a:endParaRPr>
          </a:p>
          <a:p>
            <a:pPr>
              <a:buFontTx/>
              <a:buChar char="-"/>
            </a:pPr>
            <a:r>
              <a:rPr lang="fr-FR" sz="2000" dirty="0" smtClean="0">
                <a:solidFill>
                  <a:schemeClr val="bg1"/>
                </a:solidFill>
              </a:rPr>
              <a:t>Avec </a:t>
            </a:r>
            <a:r>
              <a:rPr lang="fr-FR" sz="2000" dirty="0">
                <a:solidFill>
                  <a:schemeClr val="bg1"/>
                </a:solidFill>
              </a:rPr>
              <a:t>la garantie optionnelle </a:t>
            </a:r>
            <a:r>
              <a:rPr lang="fr-FR" sz="2000" b="1" dirty="0">
                <a:solidFill>
                  <a:schemeClr val="bg1"/>
                </a:solidFill>
              </a:rPr>
              <a:t>Tous Risques Appareils </a:t>
            </a:r>
            <a:endParaRPr lang="fr-FR" sz="2000" b="1" dirty="0" smtClean="0">
              <a:solidFill>
                <a:schemeClr val="bg1"/>
              </a:solidFill>
            </a:endParaRPr>
          </a:p>
          <a:p>
            <a:pPr marL="0" indent="0">
              <a:buNone/>
            </a:pPr>
            <a:r>
              <a:rPr lang="fr-FR" sz="2000" b="1" dirty="0" smtClean="0">
                <a:solidFill>
                  <a:schemeClr val="bg1"/>
                </a:solidFill>
              </a:rPr>
              <a:t>Nomades </a:t>
            </a:r>
            <a:r>
              <a:rPr lang="fr-FR" sz="2000" dirty="0">
                <a:solidFill>
                  <a:schemeClr val="bg1"/>
                </a:solidFill>
              </a:rPr>
              <a:t>: votre tablette, votre smartphone, </a:t>
            </a:r>
            <a:r>
              <a:rPr lang="fr-FR" sz="2000" dirty="0" smtClean="0">
                <a:solidFill>
                  <a:schemeClr val="bg1"/>
                </a:solidFill>
              </a:rPr>
              <a:t/>
            </a:r>
            <a:br>
              <a:rPr lang="fr-FR" sz="2000" dirty="0" smtClean="0">
                <a:solidFill>
                  <a:schemeClr val="bg1"/>
                </a:solidFill>
              </a:rPr>
            </a:br>
            <a:r>
              <a:rPr lang="fr-FR" sz="2000" dirty="0" smtClean="0">
                <a:solidFill>
                  <a:schemeClr val="bg1"/>
                </a:solidFill>
              </a:rPr>
              <a:t>votre </a:t>
            </a:r>
            <a:r>
              <a:rPr lang="fr-FR" sz="2000" dirty="0">
                <a:solidFill>
                  <a:schemeClr val="bg1"/>
                </a:solidFill>
              </a:rPr>
              <a:t>ordinateur... sont assurés en cas de bris </a:t>
            </a:r>
            <a:r>
              <a:rPr lang="fr-FR" sz="2000" dirty="0" smtClean="0">
                <a:solidFill>
                  <a:schemeClr val="bg1"/>
                </a:solidFill>
              </a:rPr>
              <a:t>accidentel</a:t>
            </a:r>
            <a:br>
              <a:rPr lang="fr-FR" sz="2000" dirty="0" smtClean="0">
                <a:solidFill>
                  <a:schemeClr val="bg1"/>
                </a:solidFill>
              </a:rPr>
            </a:br>
            <a:r>
              <a:rPr lang="fr-FR" sz="2000" dirty="0" smtClean="0">
                <a:solidFill>
                  <a:schemeClr val="bg1"/>
                </a:solidFill>
              </a:rPr>
              <a:t>ou </a:t>
            </a:r>
            <a:r>
              <a:rPr lang="fr-FR" sz="2000" dirty="0">
                <a:solidFill>
                  <a:schemeClr val="bg1"/>
                </a:solidFill>
              </a:rPr>
              <a:t>de vol, même en dehors de chez vous. </a:t>
            </a:r>
            <a:endParaRPr lang="fr-FR" sz="2000" dirty="0" smtClean="0">
              <a:solidFill>
                <a:schemeClr val="bg1"/>
              </a:solidFill>
            </a:endParaRPr>
          </a:p>
          <a:p>
            <a:pPr marL="0" indent="0">
              <a:buNone/>
            </a:pPr>
            <a:r>
              <a:rPr lang="fr-FR" sz="800" dirty="0" smtClean="0">
                <a:solidFill>
                  <a:schemeClr val="bg1"/>
                </a:solidFill>
                <a:latin typeface="Avenir Next Condensed"/>
              </a:rPr>
              <a:t/>
            </a:r>
            <a:br>
              <a:rPr lang="fr-FR" sz="800" dirty="0" smtClean="0">
                <a:solidFill>
                  <a:schemeClr val="bg1"/>
                </a:solidFill>
                <a:latin typeface="Avenir Next Condensed"/>
              </a:rPr>
            </a:br>
            <a:endParaRPr lang="fr-FR" sz="2000" dirty="0">
              <a:solidFill>
                <a:schemeClr val="bg1"/>
              </a:solidFill>
            </a:endParaRPr>
          </a:p>
        </p:txBody>
      </p:sp>
      <p:pic>
        <p:nvPicPr>
          <p:cNvPr id="11" name="Image 7" descr="Logo.png"/>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298450" y="5881688"/>
            <a:ext cx="1287463" cy="692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7" name="Groupe 6"/>
          <p:cNvGrpSpPr/>
          <p:nvPr/>
        </p:nvGrpSpPr>
        <p:grpSpPr>
          <a:xfrm>
            <a:off x="179512" y="4797152"/>
            <a:ext cx="6552728" cy="1944216"/>
            <a:chOff x="179512" y="4797152"/>
            <a:chExt cx="6552728" cy="1944216"/>
          </a:xfrm>
        </p:grpSpPr>
        <p:sp>
          <p:nvSpPr>
            <p:cNvPr id="13" name="Rogner un rectangle avec un coin diagonal 12"/>
            <p:cNvSpPr/>
            <p:nvPr/>
          </p:nvSpPr>
          <p:spPr>
            <a:xfrm flipH="1">
              <a:off x="3995936" y="5373216"/>
              <a:ext cx="2736304" cy="1368152"/>
            </a:xfrm>
            <a:prstGeom prst="snip2DiagRect">
              <a:avLst/>
            </a:prstGeom>
            <a:solidFill>
              <a:srgbClr val="EC7D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000" b="1" dirty="0" smtClean="0"/>
                <a:t>- 30 % </a:t>
              </a:r>
              <a:r>
                <a:rPr lang="fr-FR" sz="2000" b="1" baseline="100000" dirty="0" smtClean="0"/>
                <a:t>(3)</a:t>
              </a:r>
              <a:r>
                <a:rPr lang="fr-FR" sz="3600" b="1" dirty="0" smtClean="0"/>
                <a:t> </a:t>
              </a:r>
              <a:endParaRPr lang="fr-FR" sz="2800" dirty="0" smtClean="0"/>
            </a:p>
            <a:p>
              <a:pPr algn="ctr"/>
              <a:r>
                <a:rPr lang="fr-FR" sz="2000" b="1" cap="small" dirty="0"/>
                <a:t>tous les ans </a:t>
              </a:r>
              <a:br>
                <a:rPr lang="fr-FR" sz="2000" b="1" cap="small" dirty="0"/>
              </a:br>
              <a:r>
                <a:rPr lang="fr-FR" sz="2000" b="1" cap="small" dirty="0"/>
                <a:t>jusqu’à vos 30 ANS</a:t>
              </a:r>
            </a:p>
          </p:txBody>
        </p:sp>
        <p:sp>
          <p:nvSpPr>
            <p:cNvPr id="4" name="ZoneTexte 3"/>
            <p:cNvSpPr txBox="1"/>
            <p:nvPr/>
          </p:nvSpPr>
          <p:spPr>
            <a:xfrm>
              <a:off x="179512" y="4797152"/>
              <a:ext cx="5328592" cy="954107"/>
            </a:xfrm>
            <a:prstGeom prst="rect">
              <a:avLst/>
            </a:prstGeom>
            <a:noFill/>
          </p:spPr>
          <p:txBody>
            <a:bodyPr wrap="square" rtlCol="0">
              <a:spAutoFit/>
            </a:bodyPr>
            <a:lstStyle/>
            <a:p>
              <a:pPr lvl="0">
                <a:spcBef>
                  <a:spcPct val="20000"/>
                </a:spcBef>
              </a:pPr>
              <a:r>
                <a:rPr lang="fr-FR" sz="800" dirty="0">
                  <a:solidFill>
                    <a:prstClr val="white"/>
                  </a:solidFill>
                  <a:latin typeface="Avenir Next Condensed"/>
                </a:rPr>
                <a:t>(3) </a:t>
              </a:r>
              <a:r>
                <a:rPr lang="fr-FR" sz="800" dirty="0" err="1">
                  <a:solidFill>
                    <a:prstClr val="white"/>
                  </a:solidFill>
                  <a:latin typeface="Avenir Next Condensed"/>
                </a:rPr>
                <a:t>Avant’âge</a:t>
              </a:r>
              <a:r>
                <a:rPr lang="fr-FR" sz="800" dirty="0">
                  <a:solidFill>
                    <a:prstClr val="white"/>
                  </a:solidFill>
                  <a:latin typeface="Avenir Next Condensed"/>
                </a:rPr>
                <a:t> 30 - Offre réservée aux clients souscrivant pour leur résidence principale un contrat DOMO PASS en formule Confort avec un capital mobilier spécifique, pour une maison ou un appartement de 3 pièces maximum dont ils sont colocataires ou locataires, à condition qu’ils aient moins de 30 ans et qu’ils n’aient pas d’enfant à la souscription du contrat. </a:t>
              </a:r>
              <a:br>
                <a:rPr lang="fr-FR" sz="800" dirty="0">
                  <a:solidFill>
                    <a:prstClr val="white"/>
                  </a:solidFill>
                  <a:latin typeface="Avenir Next Condensed"/>
                </a:rPr>
              </a:br>
              <a:r>
                <a:rPr lang="fr-FR" sz="800" dirty="0">
                  <a:solidFill>
                    <a:prstClr val="white"/>
                  </a:solidFill>
                  <a:latin typeface="Avenir Next Condensed"/>
                </a:rPr>
                <a:t>Réduction de 30 % sur la prime (hors Défense Pénale et Recours suite à accident,</a:t>
              </a:r>
              <a:br>
                <a:rPr lang="fr-FR" sz="800" dirty="0">
                  <a:solidFill>
                    <a:prstClr val="white"/>
                  </a:solidFill>
                  <a:latin typeface="Avenir Next Condensed"/>
                </a:rPr>
              </a:br>
              <a:r>
                <a:rPr lang="fr-FR" sz="800" dirty="0">
                  <a:solidFill>
                    <a:prstClr val="white"/>
                  </a:solidFill>
                  <a:latin typeface="Avenir Next Condensed"/>
                </a:rPr>
                <a:t>options et assistance) du risque habitation concerné, jusqu’à l’échéance suivant</a:t>
              </a:r>
              <a:br>
                <a:rPr lang="fr-FR" sz="800" dirty="0">
                  <a:solidFill>
                    <a:prstClr val="white"/>
                  </a:solidFill>
                  <a:latin typeface="Avenir Next Condensed"/>
                </a:rPr>
              </a:br>
              <a:r>
                <a:rPr lang="fr-FR" sz="800" dirty="0">
                  <a:solidFill>
                    <a:prstClr val="white"/>
                  </a:solidFill>
                  <a:latin typeface="Avenir Next Condensed"/>
                </a:rPr>
                <a:t>la date anniversaire des 30 ans.</a:t>
              </a:r>
              <a:endParaRPr lang="fr-FR" sz="2000" dirty="0">
                <a:solidFill>
                  <a:prstClr val="white"/>
                </a:solidFill>
              </a:endParaRPr>
            </a:p>
          </p:txBody>
        </p:sp>
      </p:grpSp>
    </p:spTree>
    <p:custDataLst>
      <p:tags r:id="rId1"/>
    </p:custDataLst>
    <p:extLst>
      <p:ext uri="{BB962C8B-B14F-4D97-AF65-F5344CB8AC3E}">
        <p14:creationId xmlns:p14="http://schemas.microsoft.com/office/powerpoint/2010/main" val="3109416102"/>
      </p:ext>
    </p:extLst>
  </p:cSld>
  <p:clrMapOvr>
    <a:masterClrMapping/>
  </p:clrMapOvr>
  <mc:AlternateContent xmlns:mc="http://schemas.openxmlformats.org/markup-compatibility/2006" xmlns:p14="http://schemas.microsoft.com/office/powerpoint/2010/main">
    <mc:Choice Requires="p14">
      <p:transition spd="slow" p14:dur="2000" advTm="13083"/>
    </mc:Choice>
    <mc:Fallback xmlns="">
      <p:transition spd="slow" advTm="13083"/>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9">
                                            <p:bg/>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500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3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uiExpand="1"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4">
            <a:lum bright="70000" contrast="-70000"/>
            <a:extLst>
              <a:ext uri="{28A0092B-C50C-407E-A947-70E740481C1C}">
                <a14:useLocalDpi xmlns:a14="http://schemas.microsoft.com/office/drawing/2010/main" val="0"/>
              </a:ext>
            </a:extLst>
          </a:blip>
          <a:srcRect/>
          <a:stretch>
            <a:fillRect/>
          </a:stretch>
        </p:blipFill>
        <p:spPr bwMode="auto">
          <a:xfrm>
            <a:off x="4019946" y="0"/>
            <a:ext cx="5136555" cy="674136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Titre 1"/>
          <p:cNvSpPr txBox="1">
            <a:spLocks/>
          </p:cNvSpPr>
          <p:nvPr/>
        </p:nvSpPr>
        <p:spPr>
          <a:xfrm>
            <a:off x="35496" y="-27384"/>
            <a:ext cx="5698976"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fr-FR" sz="3200" b="1" dirty="0" smtClean="0">
                <a:solidFill>
                  <a:schemeClr val="tx2"/>
                </a:solidFill>
              </a:rPr>
              <a:t>Assurez votre véhicule</a:t>
            </a:r>
            <a:endParaRPr lang="fr-FR" sz="3200" dirty="0">
              <a:solidFill>
                <a:schemeClr val="tx2"/>
              </a:solidFill>
            </a:endParaRPr>
          </a:p>
        </p:txBody>
      </p:sp>
      <p:sp>
        <p:nvSpPr>
          <p:cNvPr id="9" name="Espace réservé du contenu 6"/>
          <p:cNvSpPr>
            <a:spLocks noGrp="1"/>
          </p:cNvSpPr>
          <p:nvPr>
            <p:ph idx="1"/>
          </p:nvPr>
        </p:nvSpPr>
        <p:spPr>
          <a:xfrm>
            <a:off x="171333" y="1052736"/>
            <a:ext cx="6264696" cy="4680520"/>
          </a:xfrm>
          <a:solidFill>
            <a:schemeClr val="accent1">
              <a:lumMod val="75000"/>
            </a:schemeClr>
          </a:solidFill>
        </p:spPr>
        <p:txBody>
          <a:bodyPr>
            <a:noAutofit/>
          </a:bodyPr>
          <a:lstStyle/>
          <a:p>
            <a:pPr marL="0" indent="0">
              <a:buNone/>
            </a:pPr>
            <a:r>
              <a:rPr lang="fr-FR" sz="2000" dirty="0" smtClean="0">
                <a:solidFill>
                  <a:schemeClr val="bg1"/>
                </a:solidFill>
              </a:rPr>
              <a:t>L’ </a:t>
            </a:r>
            <a:r>
              <a:rPr lang="fr-FR" sz="2000" b="1" dirty="0" smtClean="0">
                <a:solidFill>
                  <a:schemeClr val="bg1"/>
                </a:solidFill>
              </a:rPr>
              <a:t>ASSURANCE </a:t>
            </a:r>
            <a:r>
              <a:rPr lang="fr-FR" sz="2000" b="1" dirty="0">
                <a:solidFill>
                  <a:schemeClr val="bg1"/>
                </a:solidFill>
              </a:rPr>
              <a:t>AUTO </a:t>
            </a:r>
            <a:r>
              <a:rPr lang="fr-FR" sz="2000" dirty="0" smtClean="0">
                <a:solidFill>
                  <a:schemeClr val="bg1"/>
                </a:solidFill>
              </a:rPr>
              <a:t>qui récompense </a:t>
            </a:r>
            <a:r>
              <a:rPr lang="fr-FR" sz="2000" dirty="0">
                <a:solidFill>
                  <a:schemeClr val="bg1"/>
                </a:solidFill>
              </a:rPr>
              <a:t>vos habitudes de </a:t>
            </a:r>
            <a:r>
              <a:rPr lang="fr-FR" sz="2000" dirty="0" smtClean="0">
                <a:solidFill>
                  <a:schemeClr val="bg1"/>
                </a:solidFill>
              </a:rPr>
              <a:t>conduite avec des </a:t>
            </a:r>
            <a:r>
              <a:rPr lang="fr-FR" sz="2000" dirty="0">
                <a:solidFill>
                  <a:schemeClr val="bg1"/>
                </a:solidFill>
              </a:rPr>
              <a:t>réductions : </a:t>
            </a:r>
            <a:r>
              <a:rPr lang="fr-FR" sz="2000" b="1" dirty="0">
                <a:solidFill>
                  <a:schemeClr val="bg1"/>
                </a:solidFill>
              </a:rPr>
              <a:t>Petit </a:t>
            </a:r>
            <a:r>
              <a:rPr lang="fr-FR" sz="2000" b="1" dirty="0" smtClean="0">
                <a:solidFill>
                  <a:schemeClr val="bg1"/>
                </a:solidFill>
              </a:rPr>
              <a:t>Rouleur </a:t>
            </a:r>
            <a:r>
              <a:rPr lang="fr-FR" sz="1400" dirty="0" smtClean="0">
                <a:solidFill>
                  <a:schemeClr val="bg1"/>
                </a:solidFill>
              </a:rPr>
              <a:t>(- de 5000 km/An)</a:t>
            </a:r>
            <a:r>
              <a:rPr lang="fr-FR" sz="2000" dirty="0" smtClean="0">
                <a:solidFill>
                  <a:schemeClr val="bg1"/>
                </a:solidFill>
              </a:rPr>
              <a:t>, </a:t>
            </a:r>
            <a:r>
              <a:rPr lang="fr-FR" sz="2000" b="1" dirty="0">
                <a:solidFill>
                  <a:schemeClr val="bg1"/>
                </a:solidFill>
              </a:rPr>
              <a:t>Eco </a:t>
            </a:r>
            <a:r>
              <a:rPr lang="fr-FR" sz="2000" b="1" dirty="0" err="1">
                <a:solidFill>
                  <a:schemeClr val="bg1"/>
                </a:solidFill>
              </a:rPr>
              <a:t>Pass</a:t>
            </a:r>
            <a:r>
              <a:rPr lang="fr-FR" sz="2000" b="1" dirty="0">
                <a:solidFill>
                  <a:schemeClr val="bg1"/>
                </a:solidFill>
              </a:rPr>
              <a:t> </a:t>
            </a:r>
            <a:r>
              <a:rPr lang="fr-FR" sz="2000" dirty="0" smtClean="0">
                <a:solidFill>
                  <a:schemeClr val="bg1"/>
                </a:solidFill>
              </a:rPr>
              <a:t>si vous utilisez les transports en </a:t>
            </a:r>
            <a:r>
              <a:rPr lang="fr-FR" sz="2000" dirty="0">
                <a:solidFill>
                  <a:schemeClr val="bg1"/>
                </a:solidFill>
              </a:rPr>
              <a:t>commun </a:t>
            </a:r>
            <a:r>
              <a:rPr lang="fr-FR" sz="2000" dirty="0" smtClean="0">
                <a:solidFill>
                  <a:schemeClr val="bg1"/>
                </a:solidFill>
              </a:rPr>
              <a:t/>
            </a:r>
            <a:br>
              <a:rPr lang="fr-FR" sz="2000" dirty="0" smtClean="0">
                <a:solidFill>
                  <a:schemeClr val="bg1"/>
                </a:solidFill>
              </a:rPr>
            </a:br>
            <a:r>
              <a:rPr lang="fr-FR" sz="2000" dirty="0" smtClean="0">
                <a:solidFill>
                  <a:schemeClr val="bg1"/>
                </a:solidFill>
              </a:rPr>
              <a:t>et </a:t>
            </a:r>
            <a:r>
              <a:rPr lang="fr-FR" sz="2000" b="1" dirty="0" smtClean="0">
                <a:solidFill>
                  <a:schemeClr val="bg1"/>
                </a:solidFill>
              </a:rPr>
              <a:t>Bio </a:t>
            </a:r>
            <a:r>
              <a:rPr lang="fr-FR" sz="2000" b="1" dirty="0">
                <a:solidFill>
                  <a:schemeClr val="bg1"/>
                </a:solidFill>
              </a:rPr>
              <a:t>Bonus </a:t>
            </a:r>
            <a:r>
              <a:rPr lang="fr-FR" sz="2000" dirty="0" smtClean="0">
                <a:solidFill>
                  <a:schemeClr val="bg1"/>
                </a:solidFill>
              </a:rPr>
              <a:t>si vous détenez un véhicule « propre ».</a:t>
            </a:r>
            <a:endParaRPr lang="fr-FR" sz="2000" dirty="0">
              <a:solidFill>
                <a:schemeClr val="bg1"/>
              </a:solidFill>
            </a:endParaRPr>
          </a:p>
          <a:p>
            <a:pPr marL="0" indent="0">
              <a:buNone/>
            </a:pPr>
            <a:endParaRPr lang="fr-FR" sz="800" dirty="0" smtClean="0">
              <a:solidFill>
                <a:schemeClr val="bg1"/>
              </a:solidFill>
            </a:endParaRPr>
          </a:p>
          <a:p>
            <a:pPr marL="0" indent="0">
              <a:buNone/>
            </a:pPr>
            <a:r>
              <a:rPr lang="fr-FR" sz="2000" dirty="0" smtClean="0">
                <a:solidFill>
                  <a:schemeClr val="bg1"/>
                </a:solidFill>
              </a:rPr>
              <a:t>- Une </a:t>
            </a:r>
            <a:r>
              <a:rPr lang="fr-FR" sz="2000" b="1" dirty="0" smtClean="0">
                <a:solidFill>
                  <a:schemeClr val="bg1"/>
                </a:solidFill>
              </a:rPr>
              <a:t>assistance 0 km,</a:t>
            </a:r>
            <a:r>
              <a:rPr lang="fr-FR" sz="2000" dirty="0" smtClean="0">
                <a:solidFill>
                  <a:schemeClr val="bg1"/>
                </a:solidFill>
              </a:rPr>
              <a:t> 24h/24 et 7j/7</a:t>
            </a:r>
            <a:br>
              <a:rPr lang="fr-FR" sz="2000" dirty="0" smtClean="0">
                <a:solidFill>
                  <a:schemeClr val="bg1"/>
                </a:solidFill>
              </a:rPr>
            </a:br>
            <a:r>
              <a:rPr lang="fr-FR" sz="1200" dirty="0" smtClean="0">
                <a:solidFill>
                  <a:schemeClr val="bg1"/>
                </a:solidFill>
              </a:rPr>
              <a:t/>
            </a:r>
            <a:br>
              <a:rPr lang="fr-FR" sz="1200" dirty="0" smtClean="0">
                <a:solidFill>
                  <a:schemeClr val="bg1"/>
                </a:solidFill>
              </a:rPr>
            </a:br>
            <a:r>
              <a:rPr lang="fr-FR" sz="2000" dirty="0" smtClean="0">
                <a:solidFill>
                  <a:schemeClr val="bg1"/>
                </a:solidFill>
              </a:rPr>
              <a:t>- Le </a:t>
            </a:r>
            <a:r>
              <a:rPr lang="fr-FR" sz="2000" b="1" dirty="0" smtClean="0">
                <a:solidFill>
                  <a:schemeClr val="bg1"/>
                </a:solidFill>
              </a:rPr>
              <a:t>covoiturage</a:t>
            </a:r>
            <a:r>
              <a:rPr lang="fr-FR" sz="2000" dirty="0" smtClean="0">
                <a:solidFill>
                  <a:schemeClr val="bg1"/>
                </a:solidFill>
              </a:rPr>
              <a:t> en toute tranquillité, </a:t>
            </a:r>
            <a:br>
              <a:rPr lang="fr-FR" sz="2000" dirty="0" smtClean="0">
                <a:solidFill>
                  <a:schemeClr val="bg1"/>
                </a:solidFill>
              </a:rPr>
            </a:br>
            <a:r>
              <a:rPr lang="fr-FR" sz="2000" dirty="0" smtClean="0">
                <a:solidFill>
                  <a:schemeClr val="bg1"/>
                </a:solidFill>
              </a:rPr>
              <a:t>vos passagers et vous-même êtes protégés </a:t>
            </a:r>
            <a:br>
              <a:rPr lang="fr-FR" sz="2000" dirty="0" smtClean="0">
                <a:solidFill>
                  <a:schemeClr val="bg1"/>
                </a:solidFill>
              </a:rPr>
            </a:br>
            <a:r>
              <a:rPr lang="fr-FR" sz="1200" dirty="0" smtClean="0">
                <a:solidFill>
                  <a:schemeClr val="bg1"/>
                </a:solidFill>
              </a:rPr>
              <a:t/>
            </a:r>
            <a:br>
              <a:rPr lang="fr-FR" sz="1200" dirty="0" smtClean="0">
                <a:solidFill>
                  <a:schemeClr val="bg1"/>
                </a:solidFill>
              </a:rPr>
            </a:br>
            <a:r>
              <a:rPr lang="fr-FR" sz="2000" dirty="0" smtClean="0">
                <a:solidFill>
                  <a:schemeClr val="bg1"/>
                </a:solidFill>
              </a:rPr>
              <a:t>- Vos </a:t>
            </a:r>
            <a:r>
              <a:rPr lang="fr-FR" sz="2000" b="1" dirty="0" smtClean="0">
                <a:solidFill>
                  <a:schemeClr val="bg1"/>
                </a:solidFill>
              </a:rPr>
              <a:t>déplacements professionnels </a:t>
            </a:r>
            <a:r>
              <a:rPr lang="fr-FR" sz="2000" dirty="0" smtClean="0">
                <a:solidFill>
                  <a:schemeClr val="bg1"/>
                </a:solidFill>
              </a:rPr>
              <a:t>couverts </a:t>
            </a:r>
            <a:br>
              <a:rPr lang="fr-FR" sz="2000" dirty="0" smtClean="0">
                <a:solidFill>
                  <a:schemeClr val="bg1"/>
                </a:solidFill>
              </a:rPr>
            </a:br>
            <a:r>
              <a:rPr lang="fr-FR" sz="2000" dirty="0" smtClean="0">
                <a:solidFill>
                  <a:schemeClr val="bg1"/>
                </a:solidFill>
              </a:rPr>
              <a:t>sans supplément de cotisation </a:t>
            </a:r>
            <a:br>
              <a:rPr lang="fr-FR" sz="2000" dirty="0" smtClean="0">
                <a:solidFill>
                  <a:schemeClr val="bg1"/>
                </a:solidFill>
              </a:rPr>
            </a:br>
            <a:r>
              <a:rPr lang="fr-FR" sz="1400" dirty="0" smtClean="0">
                <a:solidFill>
                  <a:schemeClr val="bg1"/>
                </a:solidFill>
              </a:rPr>
              <a:t/>
            </a:r>
            <a:br>
              <a:rPr lang="fr-FR" sz="1400" dirty="0" smtClean="0">
                <a:solidFill>
                  <a:schemeClr val="bg1"/>
                </a:solidFill>
              </a:rPr>
            </a:br>
            <a:r>
              <a:rPr lang="fr-FR" sz="1400" dirty="0" smtClean="0">
                <a:solidFill>
                  <a:schemeClr val="bg1"/>
                </a:solidFill>
              </a:rPr>
              <a:t/>
            </a:r>
            <a:br>
              <a:rPr lang="fr-FR" sz="1400" dirty="0" smtClean="0">
                <a:solidFill>
                  <a:schemeClr val="bg1"/>
                </a:solidFill>
              </a:rPr>
            </a:br>
            <a:endParaRPr lang="fr-FR" sz="950" dirty="0">
              <a:solidFill>
                <a:schemeClr val="bg1"/>
              </a:solidFill>
            </a:endParaRPr>
          </a:p>
        </p:txBody>
      </p:sp>
      <p:pic>
        <p:nvPicPr>
          <p:cNvPr id="11" name="Image 7" descr="Logo.png"/>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298450" y="5881688"/>
            <a:ext cx="1287463" cy="692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2" name="Groupe 11"/>
          <p:cNvGrpSpPr/>
          <p:nvPr/>
        </p:nvGrpSpPr>
        <p:grpSpPr>
          <a:xfrm>
            <a:off x="179512" y="4779149"/>
            <a:ext cx="6408712" cy="1962219"/>
            <a:chOff x="179512" y="4779149"/>
            <a:chExt cx="6408712" cy="1962219"/>
          </a:xfrm>
        </p:grpSpPr>
        <p:sp>
          <p:nvSpPr>
            <p:cNvPr id="7" name="ZoneTexte 6"/>
            <p:cNvSpPr txBox="1"/>
            <p:nvPr/>
          </p:nvSpPr>
          <p:spPr>
            <a:xfrm>
              <a:off x="1907704" y="5996930"/>
              <a:ext cx="2099741" cy="461665"/>
            </a:xfrm>
            <a:prstGeom prst="rect">
              <a:avLst/>
            </a:prstGeom>
            <a:noFill/>
          </p:spPr>
          <p:txBody>
            <a:bodyPr wrap="square" rtlCol="0">
              <a:spAutoFit/>
            </a:bodyPr>
            <a:lstStyle/>
            <a:p>
              <a:r>
                <a:rPr lang="fr-FR" sz="2400" b="1" dirty="0" smtClean="0">
                  <a:solidFill>
                    <a:srgbClr val="FB8C55"/>
                  </a:solidFill>
                </a:rPr>
                <a:t>En ce moment </a:t>
              </a:r>
              <a:endParaRPr lang="fr-FR" sz="2400" b="1" dirty="0">
                <a:solidFill>
                  <a:srgbClr val="FB8C55"/>
                </a:solidFill>
              </a:endParaRPr>
            </a:p>
          </p:txBody>
        </p:sp>
        <p:sp>
          <p:nvSpPr>
            <p:cNvPr id="10" name="Rogner un rectangle avec un coin diagonal 9"/>
            <p:cNvSpPr/>
            <p:nvPr/>
          </p:nvSpPr>
          <p:spPr>
            <a:xfrm flipH="1">
              <a:off x="3923928" y="5373216"/>
              <a:ext cx="2664296" cy="1368152"/>
            </a:xfrm>
            <a:prstGeom prst="snip2DiagRect">
              <a:avLst/>
            </a:prstGeom>
            <a:solidFill>
              <a:srgbClr val="EC7D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fr-FR" sz="2200" b="1" dirty="0" smtClean="0">
                  <a:solidFill>
                    <a:prstClr val="white"/>
                  </a:solidFill>
                </a:rPr>
                <a:t>2 MOIS DE</a:t>
              </a:r>
              <a:br>
                <a:rPr lang="fr-FR" sz="2200" b="1" dirty="0" smtClean="0">
                  <a:solidFill>
                    <a:prstClr val="white"/>
                  </a:solidFill>
                </a:rPr>
              </a:br>
              <a:r>
                <a:rPr lang="fr-FR" sz="2200" b="1" dirty="0" smtClean="0">
                  <a:solidFill>
                    <a:prstClr val="white"/>
                  </a:solidFill>
                </a:rPr>
                <a:t>COTISATION</a:t>
              </a:r>
            </a:p>
            <a:p>
              <a:pPr lvl="0" algn="ctr"/>
              <a:r>
                <a:rPr lang="fr-FR" sz="2200" b="1" dirty="0" smtClean="0">
                  <a:solidFill>
                    <a:prstClr val="white"/>
                  </a:solidFill>
                </a:rPr>
                <a:t>OFFERTS </a:t>
              </a:r>
              <a:r>
                <a:rPr lang="fr-FR" sz="1400" b="1" baseline="80000" dirty="0" smtClean="0">
                  <a:solidFill>
                    <a:prstClr val="white"/>
                  </a:solidFill>
                </a:rPr>
                <a:t>(4)</a:t>
              </a:r>
            </a:p>
            <a:p>
              <a:pPr lvl="0" algn="ctr"/>
              <a:r>
                <a:rPr lang="fr-FR" sz="1600" dirty="0" smtClean="0">
                  <a:solidFill>
                    <a:prstClr val="white"/>
                  </a:solidFill>
                </a:rPr>
                <a:t>du 01/09 au 30/11/2020</a:t>
              </a:r>
              <a:endParaRPr lang="fr-FR" sz="1600" baseline="100000" dirty="0" smtClean="0">
                <a:solidFill>
                  <a:prstClr val="white"/>
                </a:solidFill>
              </a:endParaRPr>
            </a:p>
          </p:txBody>
        </p:sp>
        <p:sp>
          <p:nvSpPr>
            <p:cNvPr id="4" name="ZoneTexte 3"/>
            <p:cNvSpPr txBox="1"/>
            <p:nvPr/>
          </p:nvSpPr>
          <p:spPr>
            <a:xfrm>
              <a:off x="179512" y="4779149"/>
              <a:ext cx="5184576" cy="954107"/>
            </a:xfrm>
            <a:prstGeom prst="rect">
              <a:avLst/>
            </a:prstGeom>
            <a:noFill/>
          </p:spPr>
          <p:txBody>
            <a:bodyPr wrap="square" rtlCol="0">
              <a:spAutoFit/>
            </a:bodyPr>
            <a:lstStyle/>
            <a:p>
              <a:pPr lvl="0">
                <a:spcBef>
                  <a:spcPct val="20000"/>
                </a:spcBef>
              </a:pPr>
              <a:r>
                <a:rPr lang="fr-FR" sz="800" dirty="0">
                  <a:solidFill>
                    <a:prstClr val="white"/>
                  </a:solidFill>
                  <a:latin typeface="Avenir Next Condensed"/>
                </a:rPr>
                <a:t>(4) 2 mois de cotisation offerts, la 1ère année (hors droit d’entrée, contribution attentats et fonds d’entraide), pour toute souscription d’un contrat d’assurance AUTO PASS entre le 1er septembre et le 30 novembre 2020. Offre non cumulable avec toute offre en cours.</a:t>
              </a:r>
              <a:br>
                <a:rPr lang="fr-FR" sz="800" dirty="0">
                  <a:solidFill>
                    <a:prstClr val="white"/>
                  </a:solidFill>
                  <a:latin typeface="Avenir Next Condensed"/>
                </a:rPr>
              </a:br>
              <a:r>
                <a:rPr lang="fr-FR" sz="800" b="1" dirty="0">
                  <a:solidFill>
                    <a:prstClr val="white"/>
                  </a:solidFill>
                  <a:latin typeface="AvenirNext LT Pro Regular" pitchFamily="34" charset="0"/>
                </a:rPr>
                <a:t>Conditions et limites des offres et garanties de nos contrats  habitation DOMO PASS, AUTO PASS, </a:t>
              </a:r>
              <a:r>
                <a:rPr lang="fr-FR" sz="800" b="1" dirty="0" smtClean="0">
                  <a:solidFill>
                    <a:prstClr val="white"/>
                  </a:solidFill>
                  <a:latin typeface="AvenirNext LT Pro Regular" pitchFamily="34" charset="0"/>
                </a:rPr>
                <a:t/>
              </a:r>
              <a:br>
                <a:rPr lang="fr-FR" sz="800" b="1" dirty="0" smtClean="0">
                  <a:solidFill>
                    <a:prstClr val="white"/>
                  </a:solidFill>
                  <a:latin typeface="AvenirNext LT Pro Regular" pitchFamily="34" charset="0"/>
                </a:rPr>
              </a:br>
              <a:r>
                <a:rPr lang="fr-FR" sz="800" b="1" dirty="0" smtClean="0">
                  <a:solidFill>
                    <a:prstClr val="white"/>
                  </a:solidFill>
                  <a:latin typeface="AvenirNext LT Pro Regular" pitchFamily="34" charset="0"/>
                </a:rPr>
                <a:t>VIE </a:t>
              </a:r>
              <a:r>
                <a:rPr lang="fr-FR" sz="800" b="1" dirty="0">
                  <a:solidFill>
                    <a:prstClr val="white"/>
                  </a:solidFill>
                  <a:latin typeface="AvenirNext LT Pro Regular" pitchFamily="34" charset="0"/>
                </a:rPr>
                <a:t>PRO et Atout </a:t>
              </a:r>
              <a:r>
                <a:rPr lang="fr-FR" sz="800" b="1" dirty="0" err="1">
                  <a:solidFill>
                    <a:prstClr val="white"/>
                  </a:solidFill>
                  <a:latin typeface="AvenirNext LT Pro Regular" pitchFamily="34" charset="0"/>
                </a:rPr>
                <a:t>Prev</a:t>
              </a:r>
              <a:r>
                <a:rPr lang="fr-FR" sz="800" b="1" dirty="0">
                  <a:solidFill>
                    <a:prstClr val="white"/>
                  </a:solidFill>
                  <a:latin typeface="AvenirNext LT Pro Regular" pitchFamily="34" charset="0"/>
                </a:rPr>
                <a:t> en agence GMF. </a:t>
              </a:r>
              <a:r>
                <a:rPr lang="fr-FR" sz="800" b="1" dirty="0" smtClean="0">
                  <a:solidFill>
                    <a:prstClr val="white"/>
                  </a:solidFill>
                  <a:latin typeface="AvenirNext LT Pro Regular" pitchFamily="34" charset="0"/>
                </a:rPr>
                <a:t/>
              </a:r>
              <a:br>
                <a:rPr lang="fr-FR" sz="800" b="1" dirty="0" smtClean="0">
                  <a:solidFill>
                    <a:prstClr val="white"/>
                  </a:solidFill>
                  <a:latin typeface="AvenirNext LT Pro Regular" pitchFamily="34" charset="0"/>
                </a:rPr>
              </a:br>
              <a:r>
                <a:rPr lang="fr-FR" sz="800" b="1" dirty="0" smtClean="0">
                  <a:solidFill>
                    <a:prstClr val="white"/>
                  </a:solidFill>
                  <a:latin typeface="AvenirNext LT Pro Regular" pitchFamily="34" charset="0"/>
                </a:rPr>
                <a:t>Les </a:t>
              </a:r>
              <a:r>
                <a:rPr lang="fr-FR" sz="800" b="1" dirty="0">
                  <a:solidFill>
                    <a:prstClr val="white"/>
                  </a:solidFill>
                  <a:latin typeface="AvenirNext LT Pro Regular" pitchFamily="34" charset="0"/>
                </a:rPr>
                <a:t>conditions Générales et </a:t>
              </a:r>
              <a:r>
                <a:rPr lang="fr-FR" sz="800" b="1" dirty="0" smtClean="0">
                  <a:solidFill>
                    <a:prstClr val="white"/>
                  </a:solidFill>
                  <a:latin typeface="AvenirNext LT Pro Regular" pitchFamily="34" charset="0"/>
                </a:rPr>
                <a:t>les Conventions d’assistance de </a:t>
              </a:r>
              <a:r>
                <a:rPr lang="fr-FR" sz="800" b="1" dirty="0">
                  <a:solidFill>
                    <a:prstClr val="white"/>
                  </a:solidFill>
                  <a:latin typeface="AvenirNext LT Pro Regular" pitchFamily="34" charset="0"/>
                </a:rPr>
                <a:t>ces contrats </a:t>
              </a:r>
              <a:r>
                <a:rPr lang="fr-FR" sz="800" b="1" dirty="0" smtClean="0">
                  <a:solidFill>
                    <a:prstClr val="white"/>
                  </a:solidFill>
                  <a:latin typeface="AvenirNext LT Pro Regular" pitchFamily="34" charset="0"/>
                </a:rPr>
                <a:t/>
              </a:r>
              <a:br>
                <a:rPr lang="fr-FR" sz="800" b="1" dirty="0" smtClean="0">
                  <a:solidFill>
                    <a:prstClr val="white"/>
                  </a:solidFill>
                  <a:latin typeface="AvenirNext LT Pro Regular" pitchFamily="34" charset="0"/>
                </a:rPr>
              </a:br>
              <a:r>
                <a:rPr lang="fr-FR" sz="800" b="1" dirty="0" smtClean="0">
                  <a:solidFill>
                    <a:prstClr val="white"/>
                  </a:solidFill>
                  <a:latin typeface="AvenirNext LT Pro Regular" pitchFamily="34" charset="0"/>
                </a:rPr>
                <a:t>sont </a:t>
              </a:r>
              <a:r>
                <a:rPr lang="fr-FR" sz="800" b="1" dirty="0">
                  <a:solidFill>
                    <a:prstClr val="white"/>
                  </a:solidFill>
                  <a:latin typeface="AvenirNext LT Pro Regular" pitchFamily="34" charset="0"/>
                </a:rPr>
                <a:t>consultables sur </a:t>
              </a:r>
              <a:r>
                <a:rPr lang="fr-FR" sz="800" b="1" dirty="0" smtClean="0">
                  <a:solidFill>
                    <a:prstClr val="white"/>
                  </a:solidFill>
                  <a:latin typeface="AvenirNext LT Pro Regular" pitchFamily="34" charset="0"/>
                </a:rPr>
                <a:t>gmf.fr </a:t>
              </a:r>
              <a:endParaRPr lang="fr-FR" sz="800" dirty="0">
                <a:solidFill>
                  <a:prstClr val="white"/>
                </a:solidFill>
              </a:endParaRPr>
            </a:p>
          </p:txBody>
        </p:sp>
      </p:grpSp>
    </p:spTree>
    <p:custDataLst>
      <p:tags r:id="rId1"/>
    </p:custDataLst>
    <p:extLst>
      <p:ext uri="{BB962C8B-B14F-4D97-AF65-F5344CB8AC3E}">
        <p14:creationId xmlns:p14="http://schemas.microsoft.com/office/powerpoint/2010/main" val="979927603"/>
      </p:ext>
    </p:extLst>
  </p:cSld>
  <p:clrMapOvr>
    <a:masterClrMapping/>
  </p:clrMapOvr>
  <mc:AlternateContent xmlns:mc="http://schemas.openxmlformats.org/markup-compatibility/2006" xmlns:p14="http://schemas.microsoft.com/office/powerpoint/2010/main">
    <mc:Choice Requires="p14">
      <p:transition spd="slow" p14:dur="2000" advTm="13499"/>
    </mc:Choice>
    <mc:Fallback xmlns="">
      <p:transition spd="slow" advTm="13499"/>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9">
                                            <p:bg/>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9">
                                            <p:txEl>
                                              <p:pRg st="0" end="0"/>
                                            </p:txEl>
                                          </p:spTgt>
                                        </p:tgtEl>
                                        <p:attrNameLst>
                                          <p:attrName>style.visibility</p:attrName>
                                        </p:attrNameLst>
                                      </p:cBhvr>
                                      <p:to>
                                        <p:strVal val="visible"/>
                                      </p:to>
                                    </p:set>
                                  </p:childTnLst>
                                </p:cTn>
                              </p:par>
                            </p:childTnLst>
                          </p:cTn>
                        </p:par>
                        <p:par>
                          <p:cTn id="13" fill="hold">
                            <p:stCondLst>
                              <p:cond delay="0"/>
                            </p:stCondLst>
                            <p:childTnLst>
                              <p:par>
                                <p:cTn id="14" presetID="10" presetClass="entr" presetSubtype="0" fill="hold" nodeType="afterEffect">
                                  <p:stCondLst>
                                    <p:cond delay="5000"/>
                                  </p:stCondLst>
                                  <p:childTnLst>
                                    <p:set>
                                      <p:cBhvr>
                                        <p:cTn id="15" dur="1" fill="hold">
                                          <p:stCondLst>
                                            <p:cond delay="0"/>
                                          </p:stCondLst>
                                        </p:cTn>
                                        <p:tgtEl>
                                          <p:spTgt spid="12"/>
                                        </p:tgtEl>
                                        <p:attrNameLst>
                                          <p:attrName>style.visibility</p:attrName>
                                        </p:attrNameLst>
                                      </p:cBhvr>
                                      <p:to>
                                        <p:strVal val="visible"/>
                                      </p:to>
                                    </p:set>
                                    <p:animEffect transition="in" filter="fade">
                                      <p:cBhvr>
                                        <p:cTn id="16" dur="3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uiExpand="1"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9013" y="116632"/>
            <a:ext cx="5029051" cy="662473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ZoneTexte 3"/>
          <p:cNvSpPr txBox="1"/>
          <p:nvPr/>
        </p:nvSpPr>
        <p:spPr>
          <a:xfrm>
            <a:off x="7524328" y="6487452"/>
            <a:ext cx="1440160" cy="253916"/>
          </a:xfrm>
          <a:prstGeom prst="rect">
            <a:avLst/>
          </a:prstGeom>
          <a:noFill/>
        </p:spPr>
        <p:txBody>
          <a:bodyPr wrap="square" rtlCol="0">
            <a:spAutoFit/>
          </a:bodyPr>
          <a:lstStyle/>
          <a:p>
            <a:pPr algn="r"/>
            <a:r>
              <a:rPr lang="fr-FR" sz="1050" dirty="0" smtClean="0">
                <a:solidFill>
                  <a:schemeClr val="accent1"/>
                </a:solidFill>
              </a:rPr>
              <a:t>Septembre 2020</a:t>
            </a:r>
            <a:endParaRPr lang="fr-FR" sz="1050" dirty="0">
              <a:solidFill>
                <a:schemeClr val="accent1"/>
              </a:solidFill>
            </a:endParaRPr>
          </a:p>
        </p:txBody>
      </p:sp>
      <p:sp>
        <p:nvSpPr>
          <p:cNvPr id="2" name="Rectangle 1"/>
          <p:cNvSpPr/>
          <p:nvPr/>
        </p:nvSpPr>
        <p:spPr>
          <a:xfrm>
            <a:off x="5436096" y="332656"/>
            <a:ext cx="3641766" cy="584775"/>
          </a:xfrm>
          <a:prstGeom prst="rect">
            <a:avLst/>
          </a:prstGeom>
        </p:spPr>
        <p:txBody>
          <a:bodyPr wrap="none">
            <a:spAutoFit/>
          </a:bodyPr>
          <a:lstStyle/>
          <a:p>
            <a:r>
              <a:rPr lang="fr-FR" sz="3200" b="1" dirty="0">
                <a:solidFill>
                  <a:schemeClr val="tx2"/>
                </a:solidFill>
              </a:rPr>
              <a:t>Pour en savoir PLUS </a:t>
            </a:r>
          </a:p>
        </p:txBody>
      </p:sp>
      <p:grpSp>
        <p:nvGrpSpPr>
          <p:cNvPr id="12" name="Groupe 11"/>
          <p:cNvGrpSpPr/>
          <p:nvPr/>
        </p:nvGrpSpPr>
        <p:grpSpPr>
          <a:xfrm>
            <a:off x="5148064" y="1196752"/>
            <a:ext cx="4572000" cy="4919196"/>
            <a:chOff x="5148064" y="1196752"/>
            <a:chExt cx="4572000" cy="4919196"/>
          </a:xfrm>
        </p:grpSpPr>
        <p:grpSp>
          <p:nvGrpSpPr>
            <p:cNvPr id="10" name="Groupe 9"/>
            <p:cNvGrpSpPr/>
            <p:nvPr/>
          </p:nvGrpSpPr>
          <p:grpSpPr>
            <a:xfrm>
              <a:off x="5148064" y="1196752"/>
              <a:ext cx="4572000" cy="1786473"/>
              <a:chOff x="5148064" y="1196752"/>
              <a:chExt cx="4572000" cy="1786473"/>
            </a:xfrm>
          </p:grpSpPr>
          <p:sp>
            <p:nvSpPr>
              <p:cNvPr id="6" name="Rectangle 5"/>
              <p:cNvSpPr/>
              <p:nvPr/>
            </p:nvSpPr>
            <p:spPr>
              <a:xfrm>
                <a:off x="5148064" y="1196752"/>
                <a:ext cx="4572000" cy="1754326"/>
              </a:xfrm>
              <a:prstGeom prst="rect">
                <a:avLst/>
              </a:prstGeom>
            </p:spPr>
            <p:txBody>
              <a:bodyPr>
                <a:spAutoFit/>
              </a:bodyPr>
              <a:lstStyle/>
              <a:p>
                <a:pPr marL="285750" indent="-285750">
                  <a:buFont typeface="Wingdings 3" panose="05040102010807070707" pitchFamily="18" charset="2"/>
                  <a:buChar char="u"/>
                </a:pPr>
                <a:r>
                  <a:rPr lang="fr-FR" sz="2400" b="1" dirty="0" smtClean="0">
                    <a:solidFill>
                      <a:schemeClr val="tx2"/>
                    </a:solidFill>
                  </a:rPr>
                  <a:t> Connectez-vous </a:t>
                </a:r>
                <a:endParaRPr lang="fr-FR" sz="2400" b="1" dirty="0">
                  <a:solidFill>
                    <a:schemeClr val="tx2"/>
                  </a:solidFill>
                </a:endParaRPr>
              </a:p>
              <a:p>
                <a:r>
                  <a:rPr lang="fr-FR" sz="2400" b="1" dirty="0">
                    <a:solidFill>
                      <a:schemeClr val="tx2"/>
                    </a:solidFill>
                  </a:rPr>
                  <a:t>     sur www.gmf.fr </a:t>
                </a:r>
              </a:p>
              <a:p>
                <a:r>
                  <a:rPr lang="fr-FR" sz="2400" b="1" dirty="0">
                    <a:solidFill>
                      <a:schemeClr val="tx2"/>
                    </a:solidFill>
                  </a:rPr>
                  <a:t>     </a:t>
                </a:r>
                <a:r>
                  <a:rPr lang="fr-FR" sz="2400" dirty="0">
                    <a:solidFill>
                      <a:schemeClr val="tx2"/>
                    </a:solidFill>
                  </a:rPr>
                  <a:t>pour établir un devis </a:t>
                </a:r>
                <a:r>
                  <a:rPr lang="fr-FR" dirty="0" smtClean="0">
                    <a:solidFill>
                      <a:schemeClr val="tx2"/>
                    </a:solidFill>
                  </a:rPr>
                  <a:t>ou</a:t>
                </a:r>
              </a:p>
              <a:p>
                <a:endParaRPr lang="fr-FR" b="1" dirty="0">
                  <a:solidFill>
                    <a:schemeClr val="tx2"/>
                  </a:solidFill>
                </a:endParaRPr>
              </a:p>
              <a:p>
                <a:endParaRPr lang="fr-FR" b="1" dirty="0">
                  <a:solidFill>
                    <a:schemeClr val="tx2"/>
                  </a:solidFill>
                </a:endParaRPr>
              </a:p>
            </p:txBody>
          </p:sp>
          <p:pic>
            <p:nvPicPr>
              <p:cNvPr id="7"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852016" y="2468875"/>
                <a:ext cx="2752725" cy="5143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
          <p:nvSpPr>
            <p:cNvPr id="11" name="Rectangle 10"/>
            <p:cNvSpPr/>
            <p:nvPr/>
          </p:nvSpPr>
          <p:spPr>
            <a:xfrm>
              <a:off x="5148064" y="3068960"/>
              <a:ext cx="4320480" cy="3046988"/>
            </a:xfrm>
            <a:prstGeom prst="rect">
              <a:avLst/>
            </a:prstGeom>
          </p:spPr>
          <p:txBody>
            <a:bodyPr wrap="square">
              <a:spAutoFit/>
            </a:bodyPr>
            <a:lstStyle/>
            <a:p>
              <a:pPr marL="285750" lvl="0" indent="-285750">
                <a:buFont typeface="Wingdings 3" panose="05040102010807070707" pitchFamily="18" charset="2"/>
                <a:buChar char="u"/>
              </a:pPr>
              <a:r>
                <a:rPr lang="fr-FR" sz="2400" b="1" dirty="0" smtClean="0">
                  <a:solidFill>
                    <a:schemeClr val="tx2"/>
                  </a:solidFill>
                </a:rPr>
                <a:t> A</a:t>
              </a:r>
              <a:r>
                <a:rPr lang="fr-FR" sz="2400" b="1" dirty="0" smtClean="0">
                  <a:solidFill>
                    <a:srgbClr val="1F497D"/>
                  </a:solidFill>
                </a:rPr>
                <a:t>ppelez le </a:t>
              </a:r>
            </a:p>
            <a:p>
              <a:pPr lvl="0"/>
              <a:r>
                <a:rPr lang="fr-FR" sz="2400" b="1" dirty="0" smtClean="0">
                  <a:solidFill>
                    <a:srgbClr val="1F497D"/>
                  </a:solidFill>
                </a:rPr>
                <a:t>       0 970 809 809</a:t>
              </a:r>
              <a:r>
                <a:rPr lang="fr-FR" sz="2400" dirty="0" smtClean="0">
                  <a:solidFill>
                    <a:srgbClr val="1F497D"/>
                  </a:solidFill>
                </a:rPr>
                <a:t> </a:t>
              </a:r>
              <a:r>
                <a:rPr lang="fr-FR" sz="1600" dirty="0" smtClean="0">
                  <a:solidFill>
                    <a:srgbClr val="1F497D"/>
                  </a:solidFill>
                </a:rPr>
                <a:t>(n° non surtaxé)</a:t>
              </a:r>
              <a:endParaRPr lang="fr-FR" sz="1600" b="1" dirty="0" smtClean="0">
                <a:solidFill>
                  <a:schemeClr val="tx2"/>
                </a:solidFill>
              </a:endParaRPr>
            </a:p>
            <a:p>
              <a:endParaRPr lang="fr-FR" b="1" dirty="0" smtClean="0">
                <a:solidFill>
                  <a:schemeClr val="tx2"/>
                </a:solidFill>
              </a:endParaRPr>
            </a:p>
            <a:p>
              <a:pPr algn="ctr"/>
              <a:r>
                <a:rPr lang="fr-FR" b="1" dirty="0" smtClean="0">
                  <a:solidFill>
                    <a:schemeClr val="tx2"/>
                  </a:solidFill>
                </a:rPr>
                <a:t>Ou </a:t>
              </a:r>
            </a:p>
            <a:p>
              <a:pPr algn="ctr"/>
              <a:endParaRPr lang="fr-FR" b="1" dirty="0" smtClean="0">
                <a:solidFill>
                  <a:schemeClr val="tx2"/>
                </a:solidFill>
              </a:endParaRPr>
            </a:p>
            <a:p>
              <a:pPr algn="ctr"/>
              <a:r>
                <a:rPr lang="fr-FR" sz="2400" b="1" i="1" dirty="0" smtClean="0">
                  <a:solidFill>
                    <a:schemeClr val="accent1"/>
                  </a:solidFill>
                </a:rPr>
                <a:t>Julie LAURENT </a:t>
              </a:r>
            </a:p>
            <a:p>
              <a:pPr algn="ctr"/>
              <a:r>
                <a:rPr lang="fr-FR" sz="2400" b="1" i="1" dirty="0" smtClean="0">
                  <a:solidFill>
                    <a:schemeClr val="accent1"/>
                  </a:solidFill>
                </a:rPr>
                <a:t>Chargée de développement </a:t>
              </a:r>
            </a:p>
            <a:p>
              <a:pPr algn="ctr"/>
              <a:r>
                <a:rPr lang="fr-FR" sz="2400" b="1" i="1" dirty="0" smtClean="0">
                  <a:solidFill>
                    <a:schemeClr val="tx2"/>
                  </a:solidFill>
                </a:rPr>
                <a:t>0618398973</a:t>
              </a:r>
              <a:endParaRPr lang="fr-FR" b="1" i="1" dirty="0" smtClean="0">
                <a:solidFill>
                  <a:schemeClr val="tx2"/>
                </a:solidFill>
              </a:endParaRPr>
            </a:p>
            <a:p>
              <a:pPr algn="ctr"/>
              <a:r>
                <a:rPr lang="fr-FR" b="1" dirty="0" smtClean="0">
                  <a:solidFill>
                    <a:schemeClr val="tx2"/>
                  </a:solidFill>
                  <a:hlinkClick r:id="rId6"/>
                </a:rPr>
                <a:t>jlaurent@gmf.fr</a:t>
              </a:r>
              <a:r>
                <a:rPr lang="fr-FR" b="1" dirty="0" smtClean="0">
                  <a:solidFill>
                    <a:schemeClr val="tx2"/>
                  </a:solidFill>
                </a:rPr>
                <a:t> </a:t>
              </a:r>
              <a:endParaRPr lang="fr-FR" b="1" dirty="0">
                <a:solidFill>
                  <a:schemeClr val="tx2"/>
                </a:solidFill>
              </a:endParaRPr>
            </a:p>
          </p:txBody>
        </p:sp>
      </p:grpSp>
    </p:spTree>
    <p:custDataLst>
      <p:tags r:id="rId1"/>
    </p:custDataLst>
    <p:extLst>
      <p:ext uri="{BB962C8B-B14F-4D97-AF65-F5344CB8AC3E}">
        <p14:creationId xmlns:p14="http://schemas.microsoft.com/office/powerpoint/2010/main" val="1794464229"/>
      </p:ext>
    </p:extLst>
  </p:cSld>
  <p:clrMapOvr>
    <a:masterClrMapping/>
  </p:clrMapOvr>
  <mc:AlternateContent xmlns:mc="http://schemas.openxmlformats.org/markup-compatibility/2006" xmlns:p14="http://schemas.microsoft.com/office/powerpoint/2010/main">
    <mc:Choice Requires="p14">
      <p:transition spd="slow" p14:dur="2000" advTm="6465"/>
    </mc:Choice>
    <mc:Fallback xmlns="">
      <p:transition spd="slow" advTm="6465"/>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2050"/>
                                        </p:tgtEl>
                                        <p:attrNameLst>
                                          <p:attrName>style.visibility</p:attrName>
                                        </p:attrNameLst>
                                      </p:cBhvr>
                                      <p:to>
                                        <p:strVal val="visible"/>
                                      </p:to>
                                    </p:set>
                                  </p:childTnLst>
                                </p:cTn>
                              </p:par>
                            </p:childTnLst>
                          </p:cTn>
                        </p:par>
                        <p:par>
                          <p:cTn id="7" fill="hold">
                            <p:stCondLst>
                              <p:cond delay="0"/>
                            </p:stCondLst>
                            <p:childTnLst>
                              <p:par>
                                <p:cTn id="8" presetID="10" presetClass="entr" presetSubtype="0" fill="hold" grpId="0" nodeType="afterEffect">
                                  <p:stCondLst>
                                    <p:cond delay="1000"/>
                                  </p:stCondLst>
                                  <p:childTnLst>
                                    <p:set>
                                      <p:cBhvr>
                                        <p:cTn id="9" dur="1" fill="hold">
                                          <p:stCondLst>
                                            <p:cond delay="0"/>
                                          </p:stCondLst>
                                        </p:cTn>
                                        <p:tgtEl>
                                          <p:spTgt spid="2"/>
                                        </p:tgtEl>
                                        <p:attrNameLst>
                                          <p:attrName>style.visibility</p:attrName>
                                        </p:attrNameLst>
                                      </p:cBhvr>
                                      <p:to>
                                        <p:strVal val="visible"/>
                                      </p:to>
                                    </p:set>
                                    <p:animEffect transition="in" filter="fade">
                                      <p:cBhvr>
                                        <p:cTn id="10" dur="1000"/>
                                        <p:tgtEl>
                                          <p:spTgt spid="2"/>
                                        </p:tgtEl>
                                      </p:cBhvr>
                                    </p:animEffect>
                                  </p:childTnLst>
                                </p:cTn>
                              </p:par>
                            </p:childTnLst>
                          </p:cTn>
                        </p:par>
                        <p:par>
                          <p:cTn id="11" fill="hold">
                            <p:stCondLst>
                              <p:cond delay="2000"/>
                            </p:stCondLst>
                            <p:childTnLst>
                              <p:par>
                                <p:cTn id="12" presetID="10" presetClass="entr" presetSubtype="0" fill="hold" nodeType="afterEffect">
                                  <p:stCondLst>
                                    <p:cond delay="1000"/>
                                  </p:stCondLst>
                                  <p:childTnLst>
                                    <p:set>
                                      <p:cBhvr>
                                        <p:cTn id="13" dur="1" fill="hold">
                                          <p:stCondLst>
                                            <p:cond delay="0"/>
                                          </p:stCondLst>
                                        </p:cTn>
                                        <p:tgtEl>
                                          <p:spTgt spid="12"/>
                                        </p:tgtEl>
                                        <p:attrNameLst>
                                          <p:attrName>style.visibility</p:attrName>
                                        </p:attrNameLst>
                                      </p:cBhvr>
                                      <p:to>
                                        <p:strVal val="visible"/>
                                      </p:to>
                                    </p:set>
                                    <p:animEffect transition="in" filter="fade">
                                      <p:cBhvr>
                                        <p:cTn id="14" dur="1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ags/tag1.xml><?xml version="1.0" encoding="utf-8"?>
<p:tagLst xmlns:a="http://schemas.openxmlformats.org/drawingml/2006/main" xmlns:r="http://schemas.openxmlformats.org/officeDocument/2006/relationships" xmlns:p="http://schemas.openxmlformats.org/presentationml/2006/main">
  <p:tag name="TIMING" val="|1.5"/>
</p:tagLst>
</file>

<file path=ppt/tags/tag2.xml><?xml version="1.0" encoding="utf-8"?>
<p:tagLst xmlns:a="http://schemas.openxmlformats.org/drawingml/2006/main" xmlns:r="http://schemas.openxmlformats.org/officeDocument/2006/relationships" xmlns:p="http://schemas.openxmlformats.org/presentationml/2006/main">
  <p:tag name="TIMING" val="|0.9|1.1|1.3|2.3|2.4|2.7|2.3"/>
</p:tagLst>
</file>

<file path=ppt/tags/tag3.xml><?xml version="1.0" encoding="utf-8"?>
<p:tagLst xmlns:a="http://schemas.openxmlformats.org/drawingml/2006/main" xmlns:r="http://schemas.openxmlformats.org/officeDocument/2006/relationships" xmlns:p="http://schemas.openxmlformats.org/presentationml/2006/main">
  <p:tag name="TIMING" val="|0.7|1.5|1.6|1.8|1.7|4"/>
</p:tagLst>
</file>

<file path=ppt/tags/tag4.xml><?xml version="1.0" encoding="utf-8"?>
<p:tagLst xmlns:a="http://schemas.openxmlformats.org/drawingml/2006/main" xmlns:r="http://schemas.openxmlformats.org/officeDocument/2006/relationships" xmlns:p="http://schemas.openxmlformats.org/presentationml/2006/main">
  <p:tag name="TIMING" val="|0.7|1.3|1.8|3.4|1.9|2"/>
</p:tagLst>
</file>

<file path=ppt/tags/tag5.xml><?xml version="1.0" encoding="utf-8"?>
<p:tagLst xmlns:a="http://schemas.openxmlformats.org/drawingml/2006/main" xmlns:r="http://schemas.openxmlformats.org/officeDocument/2006/relationships" xmlns:p="http://schemas.openxmlformats.org/presentationml/2006/main">
  <p:tag name="TIMING" val="|0.8|1.7|1.5|1|1.9|2.2|1.9"/>
</p:tagLst>
</file>

<file path=ppt/tags/tag6.xml><?xml version="1.0" encoding="utf-8"?>
<p:tagLst xmlns:a="http://schemas.openxmlformats.org/drawingml/2006/main" xmlns:r="http://schemas.openxmlformats.org/officeDocument/2006/relationships" xmlns:p="http://schemas.openxmlformats.org/presentationml/2006/main">
  <p:tag name="TIMING" val="|1.1|3.7"/>
</p:tagLst>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1556</TotalTime>
  <Words>432</Words>
  <Application>Microsoft Office PowerPoint</Application>
  <PresentationFormat>Affichage à l'écran (4:3)</PresentationFormat>
  <Paragraphs>62</Paragraphs>
  <Slides>6</Slides>
  <Notes>5</Notes>
  <HiddenSlides>0</HiddenSlides>
  <MMClips>0</MMClips>
  <ScaleCrop>false</ScaleCrop>
  <HeadingPairs>
    <vt:vector size="4" baseType="variant">
      <vt:variant>
        <vt:lpstr>Thème</vt:lpstr>
      </vt:variant>
      <vt:variant>
        <vt:i4>1</vt:i4>
      </vt:variant>
      <vt:variant>
        <vt:lpstr>Titres des diapositives</vt:lpstr>
      </vt:variant>
      <vt:variant>
        <vt:i4>6</vt:i4>
      </vt:variant>
    </vt:vector>
  </HeadingPairs>
  <TitlesOfParts>
    <vt:vector size="7" baseType="lpstr">
      <vt:lpstr>Thème Office</vt:lpstr>
      <vt:lpstr>Présentation PowerPoint</vt:lpstr>
      <vt:lpstr>Présentation PowerPoint</vt:lpstr>
      <vt:lpstr>Présentation PowerPoint</vt:lpstr>
      <vt:lpstr>Présentation PowerPoint</vt:lpstr>
      <vt:lpstr>Présentation PowerPoint</vt:lpstr>
      <vt:lpstr>Présentation PowerPoint</vt:lpstr>
    </vt:vector>
  </TitlesOfParts>
  <Company>GMF</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Hélène PERHAUT</dc:creator>
  <cp:lastModifiedBy>LAURENT Julie</cp:lastModifiedBy>
  <cp:revision>92</cp:revision>
  <dcterms:created xsi:type="dcterms:W3CDTF">2020-07-07T11:49:14Z</dcterms:created>
  <dcterms:modified xsi:type="dcterms:W3CDTF">2020-08-19T09:12:35Z</dcterms:modified>
</cp:coreProperties>
</file>