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66" r:id="rId1"/>
  </p:sldMasterIdLst>
  <p:notesMasterIdLst>
    <p:notesMasterId r:id="rId31"/>
  </p:notesMasterIdLst>
  <p:sldIdLst>
    <p:sldId id="256" r:id="rId2"/>
    <p:sldId id="278" r:id="rId3"/>
    <p:sldId id="259" r:id="rId4"/>
    <p:sldId id="261" r:id="rId5"/>
    <p:sldId id="262" r:id="rId6"/>
    <p:sldId id="269" r:id="rId7"/>
    <p:sldId id="273" r:id="rId8"/>
    <p:sldId id="275" r:id="rId9"/>
    <p:sldId id="267" r:id="rId10"/>
    <p:sldId id="264" r:id="rId11"/>
    <p:sldId id="274" r:id="rId12"/>
    <p:sldId id="263" r:id="rId13"/>
    <p:sldId id="276" r:id="rId14"/>
    <p:sldId id="271" r:id="rId15"/>
    <p:sldId id="265" r:id="rId16"/>
    <p:sldId id="260" r:id="rId17"/>
    <p:sldId id="257" r:id="rId18"/>
    <p:sldId id="258" r:id="rId19"/>
    <p:sldId id="279" r:id="rId20"/>
    <p:sldId id="285" r:id="rId21"/>
    <p:sldId id="286" r:id="rId22"/>
    <p:sldId id="287" r:id="rId23"/>
    <p:sldId id="283" r:id="rId24"/>
    <p:sldId id="284" r:id="rId25"/>
    <p:sldId id="288" r:id="rId26"/>
    <p:sldId id="281" r:id="rId27"/>
    <p:sldId id="282" r:id="rId28"/>
    <p:sldId id="289" r:id="rId29"/>
    <p:sldId id="266" r:id="rId3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73"/>
    <p:restoredTop sz="94192"/>
  </p:normalViewPr>
  <p:slideViewPr>
    <p:cSldViewPr snapToGrid="0" snapToObjects="1">
      <p:cViewPr>
        <p:scale>
          <a:sx n="97" d="100"/>
          <a:sy n="97" d="100"/>
        </p:scale>
        <p:origin x="720" y="32"/>
      </p:cViewPr>
      <p:guideLst/>
    </p:cSldViewPr>
  </p:slideViewPr>
  <p:outlineViewPr>
    <p:cViewPr>
      <p:scale>
        <a:sx n="33" d="100"/>
        <a:sy n="33" d="100"/>
      </p:scale>
      <p:origin x="0" y="-14352"/>
    </p:cViewPr>
  </p:outlineViewPr>
  <p:notesTextViewPr>
    <p:cViewPr>
      <p:scale>
        <a:sx n="1" d="1"/>
        <a:sy n="1" d="1"/>
      </p:scale>
      <p:origin x="0" y="0"/>
    </p:cViewPr>
  </p:notesTextViewPr>
  <p:sorterViewPr>
    <p:cViewPr>
      <p:scale>
        <a:sx n="119" d="100"/>
        <a:sy n="11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8525D5-F170-7D4B-BB68-C05B869717D5}" type="datetimeFigureOut">
              <a:rPr lang="de-DE" smtClean="0"/>
              <a:t>30.11.21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88D1FD-D20A-2D48-B4A1-C3F3369C9694}" type="slidenum">
              <a:rPr lang="de-DE" smtClean="0"/>
              <a:t>‹N°›</a:t>
            </a:fld>
            <a:endParaRPr lang="de-DE"/>
          </a:p>
        </p:txBody>
      </p:sp>
    </p:spTree>
    <p:extLst>
      <p:ext uri="{BB962C8B-B14F-4D97-AF65-F5344CB8AC3E}">
        <p14:creationId xmlns:p14="http://schemas.microsoft.com/office/powerpoint/2010/main" val="57365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CD88D1FD-D20A-2D48-B4A1-C3F3369C9694}" type="slidenum">
              <a:rPr lang="de-DE" smtClean="0"/>
              <a:t>13</a:t>
            </a:fld>
            <a:endParaRPr lang="de-DE"/>
          </a:p>
        </p:txBody>
      </p:sp>
    </p:spTree>
    <p:extLst>
      <p:ext uri="{BB962C8B-B14F-4D97-AF65-F5344CB8AC3E}">
        <p14:creationId xmlns:p14="http://schemas.microsoft.com/office/powerpoint/2010/main" val="4149784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CD88D1FD-D20A-2D48-B4A1-C3F3369C9694}" type="slidenum">
              <a:rPr lang="de-DE" smtClean="0"/>
              <a:t>16</a:t>
            </a:fld>
            <a:endParaRPr lang="de-DE"/>
          </a:p>
        </p:txBody>
      </p:sp>
    </p:spTree>
    <p:extLst>
      <p:ext uri="{BB962C8B-B14F-4D97-AF65-F5344CB8AC3E}">
        <p14:creationId xmlns:p14="http://schemas.microsoft.com/office/powerpoint/2010/main" val="4132445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2493105" y="802298"/>
            <a:ext cx="8561747" cy="2541431"/>
          </a:xfrm>
        </p:spPr>
        <p:txBody>
          <a:bodyPr bIns="0" anchor="b">
            <a:normAutofit/>
          </a:bodyPr>
          <a:lstStyle>
            <a:lvl1pPr algn="l">
              <a:defRPr sz="6600"/>
            </a:lvl1pPr>
          </a:lstStyle>
          <a:p>
            <a:r>
              <a:rPr lang="de-DE"/>
              <a:t>Mastertitelformat bearbeiten</a:t>
            </a:r>
            <a:endParaRPr lang="en-US" dirty="0"/>
          </a:p>
        </p:txBody>
      </p:sp>
      <p:sp>
        <p:nvSpPr>
          <p:cNvPr id="3" name="Subtitle 2"/>
          <p:cNvSpPr>
            <a:spLocks noGrp="1"/>
          </p:cNvSpPr>
          <p:nvPr>
            <p:ph type="subTitle" idx="1"/>
          </p:nvPr>
        </p:nvSpPr>
        <p:spPr>
          <a:xfrm>
            <a:off x="2493106" y="3531204"/>
            <a:ext cx="8561746"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6D929493-3216-8F4A-ACE6-952673DFA465}" type="datetime1">
              <a:rPr lang="fr-FR" smtClean="0"/>
              <a:t>30/11/2021</a:t>
            </a:fld>
            <a:endParaRPr lang="de-DE"/>
          </a:p>
        </p:txBody>
      </p:sp>
      <p:sp>
        <p:nvSpPr>
          <p:cNvPr id="5" name="Footer Placeholder 4"/>
          <p:cNvSpPr>
            <a:spLocks noGrp="1"/>
          </p:cNvSpPr>
          <p:nvPr>
            <p:ph type="ftr" sz="quarter" idx="11"/>
          </p:nvPr>
        </p:nvSpPr>
        <p:spPr>
          <a:xfrm>
            <a:off x="2493105" y="329307"/>
            <a:ext cx="4897310" cy="309201"/>
          </a:xfrm>
        </p:spPr>
        <p:txBody>
          <a:bodyPr/>
          <a:lstStyle/>
          <a:p>
            <a:r>
              <a:rPr lang="de-DE"/>
              <a:t>« Actualité d’Andrée Tabouret-Keller », Journées d’études 
Strasbourg 2-3 décembre 2021, Rita Franceschini
</a:t>
            </a:r>
          </a:p>
        </p:txBody>
      </p:sp>
      <p:sp>
        <p:nvSpPr>
          <p:cNvPr id="6" name="Slide Number Placeholder 5"/>
          <p:cNvSpPr>
            <a:spLocks noGrp="1"/>
          </p:cNvSpPr>
          <p:nvPr>
            <p:ph type="sldNum" sz="quarter" idx="12"/>
          </p:nvPr>
        </p:nvSpPr>
        <p:spPr>
          <a:xfrm>
            <a:off x="1437664" y="798973"/>
            <a:ext cx="811019" cy="503578"/>
          </a:xfrm>
        </p:spPr>
        <p:txBody>
          <a:bodyPr/>
          <a:lstStyle/>
          <a:p>
            <a:fld id="{16FDE0F0-5467-5C44-B513-D0E70B0DC64B}" type="slidenum">
              <a:rPr lang="de-DE" smtClean="0"/>
              <a:t>‹N°›</a:t>
            </a:fld>
            <a:endParaRPr lang="de-DE"/>
          </a:p>
        </p:txBody>
      </p:sp>
      <p:cxnSp>
        <p:nvCxnSpPr>
          <p:cNvPr id="8" name="Straight Connector 7"/>
          <p:cNvCxnSpPr/>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7993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
Zweite Ebene
Dritte Ebene
Vierte Ebene
Fünfte Ebene</a:t>
            </a:r>
            <a:endParaRPr lang="en-US" dirty="0"/>
          </a:p>
        </p:txBody>
      </p:sp>
      <p:sp>
        <p:nvSpPr>
          <p:cNvPr id="4" name="Date Placeholder 3"/>
          <p:cNvSpPr>
            <a:spLocks noGrp="1"/>
          </p:cNvSpPr>
          <p:nvPr>
            <p:ph type="dt" sz="half" idx="10"/>
          </p:nvPr>
        </p:nvSpPr>
        <p:spPr/>
        <p:txBody>
          <a:bodyPr/>
          <a:lstStyle/>
          <a:p>
            <a:fld id="{8EC47505-F0FB-1B45-9464-D70F214DD525}" type="datetime1">
              <a:rPr lang="fr-FR" smtClean="0"/>
              <a:t>30/11/2021</a:t>
            </a:fld>
            <a:endParaRPr lang="de-DE"/>
          </a:p>
        </p:txBody>
      </p:sp>
      <p:sp>
        <p:nvSpPr>
          <p:cNvPr id="5" name="Footer Placeholder 4"/>
          <p:cNvSpPr>
            <a:spLocks noGrp="1"/>
          </p:cNvSpPr>
          <p:nvPr>
            <p:ph type="ftr" sz="quarter" idx="11"/>
          </p:nvPr>
        </p:nvSpPr>
        <p:spPr/>
        <p:txBody>
          <a:bodyPr/>
          <a:lstStyle/>
          <a:p>
            <a:r>
              <a:rPr lang="de-DE"/>
              <a:t>« Actualité d’Andrée Tabouret-Keller », Journées d’études 
Strasbourg 2-3 décembre 2021, Rita Franceschini
</a:t>
            </a:r>
          </a:p>
        </p:txBody>
      </p:sp>
      <p:sp>
        <p:nvSpPr>
          <p:cNvPr id="6" name="Slide Number Placeholder 5"/>
          <p:cNvSpPr>
            <a:spLocks noGrp="1"/>
          </p:cNvSpPr>
          <p:nvPr>
            <p:ph type="sldNum" sz="quarter" idx="12"/>
          </p:nvPr>
        </p:nvSpPr>
        <p:spPr/>
        <p:txBody>
          <a:bodyPr/>
          <a:lstStyle/>
          <a:p>
            <a:fld id="{16FDE0F0-5467-5C44-B513-D0E70B0DC64B}" type="slidenum">
              <a:rPr lang="de-DE" smtClean="0"/>
              <a:t>‹N°›</a:t>
            </a:fld>
            <a:endParaRPr lang="de-DE"/>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97120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883863"/>
            <a:ext cx="1615742" cy="4574999"/>
          </a:xfrm>
        </p:spPr>
        <p:txBody>
          <a:bodyPr vert="eaVert"/>
          <a:lstStyle>
            <a:lvl1pPr algn="l">
              <a:defRPr/>
            </a:lvl1pPr>
          </a:lstStyle>
          <a:p>
            <a:r>
              <a:rPr lang="de-DE"/>
              <a:t>Mastertitelformat bearbeiten</a:t>
            </a:r>
            <a:endParaRPr lang="en-US" dirty="0"/>
          </a:p>
        </p:txBody>
      </p:sp>
      <p:sp>
        <p:nvSpPr>
          <p:cNvPr id="3" name="Vertical Text Placeholder 2"/>
          <p:cNvSpPr>
            <a:spLocks noGrp="1"/>
          </p:cNvSpPr>
          <p:nvPr>
            <p:ph type="body" orient="vert" idx="1"/>
          </p:nvPr>
        </p:nvSpPr>
        <p:spPr>
          <a:xfrm>
            <a:off x="1534694" y="883863"/>
            <a:ext cx="7738807" cy="4574999"/>
          </a:xfrm>
        </p:spPr>
        <p:txBody>
          <a:bodyPr vert="eaVert"/>
          <a:lstStyle/>
          <a:p>
            <a:pPr lvl="0"/>
            <a:r>
              <a:rPr lang="de-DE"/>
              <a:t>Mastertextformat bearbeiten
Zweite Ebene
Dritte Ebene
Vierte Ebene
Fünfte Ebene</a:t>
            </a:r>
            <a:endParaRPr lang="en-US" dirty="0"/>
          </a:p>
        </p:txBody>
      </p:sp>
      <p:sp>
        <p:nvSpPr>
          <p:cNvPr id="4" name="Date Placeholder 3"/>
          <p:cNvSpPr>
            <a:spLocks noGrp="1"/>
          </p:cNvSpPr>
          <p:nvPr>
            <p:ph type="dt" sz="half" idx="10"/>
          </p:nvPr>
        </p:nvSpPr>
        <p:spPr/>
        <p:txBody>
          <a:bodyPr/>
          <a:lstStyle/>
          <a:p>
            <a:fld id="{3C7820DF-8CDF-774A-9BEC-34FCCADC6CBE}" type="datetime1">
              <a:rPr lang="fr-FR" smtClean="0"/>
              <a:t>30/11/2021</a:t>
            </a:fld>
            <a:endParaRPr lang="de-DE"/>
          </a:p>
        </p:txBody>
      </p:sp>
      <p:sp>
        <p:nvSpPr>
          <p:cNvPr id="5" name="Footer Placeholder 4"/>
          <p:cNvSpPr>
            <a:spLocks noGrp="1"/>
          </p:cNvSpPr>
          <p:nvPr>
            <p:ph type="ftr" sz="quarter" idx="11"/>
          </p:nvPr>
        </p:nvSpPr>
        <p:spPr/>
        <p:txBody>
          <a:bodyPr/>
          <a:lstStyle/>
          <a:p>
            <a:r>
              <a:rPr lang="de-DE"/>
              <a:t>« Actualité d’Andrée Tabouret-Keller », Journées d’études 
Strasbourg 2-3 décembre 2021, Rita Franceschini
</a:t>
            </a:r>
          </a:p>
        </p:txBody>
      </p:sp>
      <p:sp>
        <p:nvSpPr>
          <p:cNvPr id="6" name="Slide Number Placeholder 5"/>
          <p:cNvSpPr>
            <a:spLocks noGrp="1"/>
          </p:cNvSpPr>
          <p:nvPr>
            <p:ph type="sldNum" sz="quarter" idx="12"/>
          </p:nvPr>
        </p:nvSpPr>
        <p:spPr/>
        <p:txBody>
          <a:bodyPr/>
          <a:lstStyle/>
          <a:p>
            <a:fld id="{16FDE0F0-5467-5C44-B513-D0E70B0DC64B}" type="slidenum">
              <a:rPr lang="de-DE" smtClean="0"/>
              <a:t>‹N°›</a:t>
            </a:fld>
            <a:endParaRPr lang="de-DE"/>
          </a:p>
        </p:txBody>
      </p:sp>
      <p:cxnSp>
        <p:nvCxnSpPr>
          <p:cNvPr id="8" name="Straight Connector 7"/>
          <p:cNvCxnSpPr/>
          <p:nvPr/>
        </p:nvCxnSpPr>
        <p:spPr>
          <a:xfrm flipH="1">
            <a:off x="9439111" y="719272"/>
            <a:ext cx="1615742" cy="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48503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nchor="t"/>
          <a:lstStyle/>
          <a:p>
            <a:pPr lvl="0"/>
            <a:r>
              <a:rPr lang="de-DE"/>
              <a:t>Mastertextformat bearbeiten
Zweite Ebene
Dritte Ebene
Vierte Ebene
Fünfte Ebene</a:t>
            </a:r>
            <a:endParaRPr lang="en-US" dirty="0"/>
          </a:p>
        </p:txBody>
      </p:sp>
      <p:sp>
        <p:nvSpPr>
          <p:cNvPr id="4" name="Date Placeholder 3"/>
          <p:cNvSpPr>
            <a:spLocks noGrp="1"/>
          </p:cNvSpPr>
          <p:nvPr>
            <p:ph type="dt" sz="half" idx="10"/>
          </p:nvPr>
        </p:nvSpPr>
        <p:spPr/>
        <p:txBody>
          <a:bodyPr/>
          <a:lstStyle/>
          <a:p>
            <a:fld id="{4177B81C-1552-084A-99AA-E1E3FE839C85}" type="datetime1">
              <a:rPr lang="fr-FR" smtClean="0"/>
              <a:t>30/11/2021</a:t>
            </a:fld>
            <a:endParaRPr lang="de-DE"/>
          </a:p>
        </p:txBody>
      </p:sp>
      <p:sp>
        <p:nvSpPr>
          <p:cNvPr id="5" name="Footer Placeholder 4"/>
          <p:cNvSpPr>
            <a:spLocks noGrp="1"/>
          </p:cNvSpPr>
          <p:nvPr>
            <p:ph type="ftr" sz="quarter" idx="11"/>
          </p:nvPr>
        </p:nvSpPr>
        <p:spPr/>
        <p:txBody>
          <a:bodyPr/>
          <a:lstStyle/>
          <a:p>
            <a:r>
              <a:rPr lang="de-DE"/>
              <a:t>« Actualité d’Andrée Tabouret-Keller », Journées d’études 
Strasbourg 2-3 décembre 2021, Rita Franceschini
</a:t>
            </a:r>
          </a:p>
        </p:txBody>
      </p:sp>
      <p:sp>
        <p:nvSpPr>
          <p:cNvPr id="6" name="Slide Number Placeholder 5"/>
          <p:cNvSpPr>
            <a:spLocks noGrp="1"/>
          </p:cNvSpPr>
          <p:nvPr>
            <p:ph type="sldNum" sz="quarter" idx="12"/>
          </p:nvPr>
        </p:nvSpPr>
        <p:spPr/>
        <p:txBody>
          <a:bodyPr/>
          <a:lstStyle/>
          <a:p>
            <a:fld id="{16FDE0F0-5467-5C44-B513-D0E70B0DC64B}" type="slidenum">
              <a:rPr lang="de-DE" smtClean="0"/>
              <a:t>‹N°›</a:t>
            </a:fld>
            <a:endParaRPr lang="de-DE"/>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09348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534813" y="1756130"/>
            <a:ext cx="8562580" cy="1887950"/>
          </a:xfrm>
        </p:spPr>
        <p:txBody>
          <a:bodyPr anchor="b">
            <a:normAutofit/>
          </a:bodyPr>
          <a:lstStyle>
            <a:lvl1pPr algn="l">
              <a:defRPr sz="3600"/>
            </a:lvl1pPr>
          </a:lstStyle>
          <a:p>
            <a:r>
              <a:rPr lang="de-DE"/>
              <a:t>Mastertitelformat bearbeiten</a:t>
            </a:r>
            <a:endParaRPr lang="en-US" dirty="0"/>
          </a:p>
        </p:txBody>
      </p:sp>
      <p:sp>
        <p:nvSpPr>
          <p:cNvPr id="3" name="Text Placeholder 2"/>
          <p:cNvSpPr>
            <a:spLocks noGrp="1"/>
          </p:cNvSpPr>
          <p:nvPr>
            <p:ph type="body" idx="1"/>
          </p:nvPr>
        </p:nvSpPr>
        <p:spPr>
          <a:xfrm>
            <a:off x="1534695" y="3806195"/>
            <a:ext cx="854999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
Zweite Ebene
Dritte Ebene
Vierte Ebene
Fünfte Ebene</a:t>
            </a:r>
            <a:endParaRPr lang="en-US" dirty="0"/>
          </a:p>
        </p:txBody>
      </p:sp>
      <p:sp>
        <p:nvSpPr>
          <p:cNvPr id="4" name="Date Placeholder 3"/>
          <p:cNvSpPr>
            <a:spLocks noGrp="1"/>
          </p:cNvSpPr>
          <p:nvPr>
            <p:ph type="dt" sz="half" idx="10"/>
          </p:nvPr>
        </p:nvSpPr>
        <p:spPr/>
        <p:txBody>
          <a:bodyPr/>
          <a:lstStyle/>
          <a:p>
            <a:fld id="{BA98C721-00DF-2B4B-A34D-DE4D062B1DE8}" type="datetime1">
              <a:rPr lang="fr-FR" smtClean="0"/>
              <a:t>30/11/2021</a:t>
            </a:fld>
            <a:endParaRPr lang="de-DE"/>
          </a:p>
        </p:txBody>
      </p:sp>
      <p:sp>
        <p:nvSpPr>
          <p:cNvPr id="5" name="Footer Placeholder 4"/>
          <p:cNvSpPr>
            <a:spLocks noGrp="1"/>
          </p:cNvSpPr>
          <p:nvPr>
            <p:ph type="ftr" sz="quarter" idx="11"/>
          </p:nvPr>
        </p:nvSpPr>
        <p:spPr/>
        <p:txBody>
          <a:bodyPr/>
          <a:lstStyle/>
          <a:p>
            <a:r>
              <a:rPr lang="de-DE"/>
              <a:t>« Actualité d’Andrée Tabouret-Keller », Journées d’études 
Strasbourg 2-3 décembre 2021, Rita Franceschini
</a:t>
            </a:r>
          </a:p>
        </p:txBody>
      </p:sp>
      <p:sp>
        <p:nvSpPr>
          <p:cNvPr id="6" name="Slide Number Placeholder 5"/>
          <p:cNvSpPr>
            <a:spLocks noGrp="1"/>
          </p:cNvSpPr>
          <p:nvPr>
            <p:ph type="sldNum" sz="quarter" idx="12"/>
          </p:nvPr>
        </p:nvSpPr>
        <p:spPr/>
        <p:txBody>
          <a:bodyPr/>
          <a:lstStyle/>
          <a:p>
            <a:fld id="{16FDE0F0-5467-5C44-B513-D0E70B0DC64B}" type="slidenum">
              <a:rPr lang="de-DE" smtClean="0"/>
              <a:t>‹N°›</a:t>
            </a:fld>
            <a:endParaRPr lang="de-DE"/>
          </a:p>
        </p:txBody>
      </p:sp>
      <p:cxnSp>
        <p:nvCxnSpPr>
          <p:cNvPr id="8" name="Straight Connector 7"/>
          <p:cNvCxnSpPr/>
          <p:nvPr/>
        </p:nvCxnSpPr>
        <p:spPr>
          <a:xfrm>
            <a:off x="1371687" y="798973"/>
            <a:ext cx="0" cy="284510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30090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889"/>
            <a:ext cx="9520157" cy="1059305"/>
          </a:xfrm>
        </p:spPr>
        <p:txBody>
          <a:bodyPr/>
          <a:lstStyle/>
          <a:p>
            <a:r>
              <a:rPr lang="de-DE"/>
              <a:t>Mastertitelformat bearbeiten</a:t>
            </a:r>
            <a:endParaRPr lang="en-US" dirty="0"/>
          </a:p>
        </p:txBody>
      </p:sp>
      <p:sp>
        <p:nvSpPr>
          <p:cNvPr id="3" name="Content Placeholder 2"/>
          <p:cNvSpPr>
            <a:spLocks noGrp="1"/>
          </p:cNvSpPr>
          <p:nvPr>
            <p:ph sz="half" idx="1"/>
          </p:nvPr>
        </p:nvSpPr>
        <p:spPr>
          <a:xfrm>
            <a:off x="1534695" y="2010878"/>
            <a:ext cx="4608576" cy="3438144"/>
          </a:xfrm>
        </p:spPr>
        <p:txBody>
          <a:bodyPr/>
          <a:lstStyle/>
          <a:p>
            <a:pPr lvl="0"/>
            <a:r>
              <a:rPr lang="de-DE"/>
              <a:t>Mastertextformat bearbeiten
Zweite Ebene
Dritte Ebene
Vierte Ebene
Fünfte Ebene</a:t>
            </a:r>
            <a:endParaRPr lang="en-US" dirty="0"/>
          </a:p>
        </p:txBody>
      </p:sp>
      <p:sp>
        <p:nvSpPr>
          <p:cNvPr id="4" name="Content Placeholder 3"/>
          <p:cNvSpPr>
            <a:spLocks noGrp="1"/>
          </p:cNvSpPr>
          <p:nvPr>
            <p:ph sz="half" idx="2"/>
          </p:nvPr>
        </p:nvSpPr>
        <p:spPr>
          <a:xfrm>
            <a:off x="6454793" y="2017343"/>
            <a:ext cx="4604130" cy="3441520"/>
          </a:xfrm>
        </p:spPr>
        <p:txBody>
          <a:bodyPr/>
          <a:lstStyle/>
          <a:p>
            <a:pPr lvl="0"/>
            <a:r>
              <a:rPr lang="de-DE"/>
              <a:t>Mastertextformat bearbeiten
Zweite Ebene
Dritte Ebene
Vierte Ebene
Fünfte Ebene</a:t>
            </a:r>
            <a:endParaRPr lang="en-US" dirty="0"/>
          </a:p>
        </p:txBody>
      </p:sp>
      <p:sp>
        <p:nvSpPr>
          <p:cNvPr id="5" name="Date Placeholder 4"/>
          <p:cNvSpPr>
            <a:spLocks noGrp="1"/>
          </p:cNvSpPr>
          <p:nvPr>
            <p:ph type="dt" sz="half" idx="10"/>
          </p:nvPr>
        </p:nvSpPr>
        <p:spPr/>
        <p:txBody>
          <a:bodyPr/>
          <a:lstStyle/>
          <a:p>
            <a:fld id="{E126A9B4-D1DC-1545-B912-8F638B50FD8C}" type="datetime1">
              <a:rPr lang="fr-FR" smtClean="0"/>
              <a:t>30/11/2021</a:t>
            </a:fld>
            <a:endParaRPr lang="de-DE"/>
          </a:p>
        </p:txBody>
      </p:sp>
      <p:sp>
        <p:nvSpPr>
          <p:cNvPr id="6" name="Footer Placeholder 5"/>
          <p:cNvSpPr>
            <a:spLocks noGrp="1"/>
          </p:cNvSpPr>
          <p:nvPr>
            <p:ph type="ftr" sz="quarter" idx="11"/>
          </p:nvPr>
        </p:nvSpPr>
        <p:spPr/>
        <p:txBody>
          <a:bodyPr/>
          <a:lstStyle/>
          <a:p>
            <a:r>
              <a:rPr lang="de-DE"/>
              <a:t>« Actualité d’Andrée Tabouret-Keller », Journées d’études 
Strasbourg 2-3 décembre 2021, Rita Franceschini
</a:t>
            </a:r>
          </a:p>
        </p:txBody>
      </p:sp>
      <p:sp>
        <p:nvSpPr>
          <p:cNvPr id="7" name="Slide Number Placeholder 6"/>
          <p:cNvSpPr>
            <a:spLocks noGrp="1"/>
          </p:cNvSpPr>
          <p:nvPr>
            <p:ph type="sldNum" sz="quarter" idx="12"/>
          </p:nvPr>
        </p:nvSpPr>
        <p:spPr/>
        <p:txBody>
          <a:bodyPr/>
          <a:lstStyle/>
          <a:p>
            <a:fld id="{16FDE0F0-5467-5C44-B513-D0E70B0DC64B}" type="slidenum">
              <a:rPr lang="de-DE" smtClean="0"/>
              <a:t>‹N°›</a:t>
            </a:fld>
            <a:endParaRPr lang="de-DE"/>
          </a:p>
        </p:txBody>
      </p:sp>
      <p:cxnSp>
        <p:nvCxnSpPr>
          <p:cNvPr id="9" name="Straight Connector 8"/>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485270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163"/>
            <a:ext cx="9520157" cy="1056319"/>
          </a:xfrm>
        </p:spPr>
        <p:txBody>
          <a:bodyPr/>
          <a:lstStyle/>
          <a:p>
            <a:r>
              <a:rPr lang="de-DE"/>
              <a:t>Mastertitelformat bearbeiten</a:t>
            </a:r>
            <a:endParaRPr lang="en-US" dirty="0"/>
          </a:p>
        </p:txBody>
      </p:sp>
      <p:sp>
        <p:nvSpPr>
          <p:cNvPr id="3" name="Text Placeholder 2"/>
          <p:cNvSpPr>
            <a:spLocks noGrp="1"/>
          </p:cNvSpPr>
          <p:nvPr>
            <p:ph type="body" idx="1"/>
          </p:nvPr>
        </p:nvSpPr>
        <p:spPr>
          <a:xfrm>
            <a:off x="1534695" y="2019549"/>
            <a:ext cx="4608576"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
Zweite Ebene
Dritte Ebene
Vierte Ebene
Fünfte Ebene</a:t>
            </a:r>
            <a:endParaRPr lang="en-US" dirty="0"/>
          </a:p>
        </p:txBody>
      </p:sp>
      <p:sp>
        <p:nvSpPr>
          <p:cNvPr id="4" name="Content Placeholder 3"/>
          <p:cNvSpPr>
            <a:spLocks noGrp="1"/>
          </p:cNvSpPr>
          <p:nvPr>
            <p:ph sz="half" idx="2"/>
          </p:nvPr>
        </p:nvSpPr>
        <p:spPr>
          <a:xfrm>
            <a:off x="1534695" y="2824269"/>
            <a:ext cx="4608576" cy="2644457"/>
          </a:xfrm>
        </p:spPr>
        <p:txBody>
          <a:bodyPr/>
          <a:lstStyle/>
          <a:p>
            <a:pPr lvl="0"/>
            <a:r>
              <a:rPr lang="de-DE"/>
              <a:t>Mastertextformat bearbeiten
Zweite Ebene
Dritte Ebene
Vierte Ebene
Fünfte Ebene</a:t>
            </a:r>
            <a:endParaRPr lang="en-US" dirty="0"/>
          </a:p>
        </p:txBody>
      </p:sp>
      <p:sp>
        <p:nvSpPr>
          <p:cNvPr id="5" name="Text Placeholder 4"/>
          <p:cNvSpPr>
            <a:spLocks noGrp="1"/>
          </p:cNvSpPr>
          <p:nvPr>
            <p:ph type="body" sz="quarter" idx="3"/>
          </p:nvPr>
        </p:nvSpPr>
        <p:spPr>
          <a:xfrm>
            <a:off x="6454791" y="2023003"/>
            <a:ext cx="4608576"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
Zweite Ebene
Dritte Ebene
Vierte Ebene
Fünfte Ebene</a:t>
            </a:r>
            <a:endParaRPr lang="en-US" dirty="0"/>
          </a:p>
        </p:txBody>
      </p:sp>
      <p:sp>
        <p:nvSpPr>
          <p:cNvPr id="6" name="Content Placeholder 5"/>
          <p:cNvSpPr>
            <a:spLocks noGrp="1"/>
          </p:cNvSpPr>
          <p:nvPr>
            <p:ph sz="quarter" idx="4"/>
          </p:nvPr>
        </p:nvSpPr>
        <p:spPr>
          <a:xfrm>
            <a:off x="6454792" y="2821491"/>
            <a:ext cx="4608576" cy="2637371"/>
          </a:xfrm>
        </p:spPr>
        <p:txBody>
          <a:bodyPr/>
          <a:lstStyle/>
          <a:p>
            <a:pPr lvl="0"/>
            <a:r>
              <a:rPr lang="de-DE"/>
              <a:t>Mastertextformat bearbeiten
Zweite Ebene
Dritte Ebene
Vierte Ebene
Fünfte Ebene</a:t>
            </a:r>
            <a:endParaRPr lang="en-US" dirty="0"/>
          </a:p>
        </p:txBody>
      </p:sp>
      <p:sp>
        <p:nvSpPr>
          <p:cNvPr id="7" name="Date Placeholder 6"/>
          <p:cNvSpPr>
            <a:spLocks noGrp="1"/>
          </p:cNvSpPr>
          <p:nvPr>
            <p:ph type="dt" sz="half" idx="10"/>
          </p:nvPr>
        </p:nvSpPr>
        <p:spPr/>
        <p:txBody>
          <a:bodyPr/>
          <a:lstStyle/>
          <a:p>
            <a:fld id="{2520937C-33D8-B347-AFA1-AC4CE24127AF}" type="datetime1">
              <a:rPr lang="fr-FR" smtClean="0"/>
              <a:t>30/11/2021</a:t>
            </a:fld>
            <a:endParaRPr lang="de-DE"/>
          </a:p>
        </p:txBody>
      </p:sp>
      <p:sp>
        <p:nvSpPr>
          <p:cNvPr id="8" name="Footer Placeholder 7"/>
          <p:cNvSpPr>
            <a:spLocks noGrp="1"/>
          </p:cNvSpPr>
          <p:nvPr>
            <p:ph type="ftr" sz="quarter" idx="11"/>
          </p:nvPr>
        </p:nvSpPr>
        <p:spPr/>
        <p:txBody>
          <a:bodyPr/>
          <a:lstStyle/>
          <a:p>
            <a:r>
              <a:rPr lang="de-DE"/>
              <a:t>« Actualité d’Andrée Tabouret-Keller », Journées d’études 
Strasbourg 2-3 décembre 2021, Rita Franceschini
</a:t>
            </a:r>
          </a:p>
        </p:txBody>
      </p:sp>
      <p:sp>
        <p:nvSpPr>
          <p:cNvPr id="9" name="Slide Number Placeholder 8"/>
          <p:cNvSpPr>
            <a:spLocks noGrp="1"/>
          </p:cNvSpPr>
          <p:nvPr>
            <p:ph type="sldNum" sz="quarter" idx="12"/>
          </p:nvPr>
        </p:nvSpPr>
        <p:spPr/>
        <p:txBody>
          <a:bodyPr/>
          <a:lstStyle/>
          <a:p>
            <a:fld id="{16FDE0F0-5467-5C44-B513-D0E70B0DC64B}" type="slidenum">
              <a:rPr lang="de-DE" smtClean="0"/>
              <a:t>‹N°›</a:t>
            </a:fld>
            <a:endParaRPr lang="de-DE"/>
          </a:p>
        </p:txBody>
      </p:sp>
      <p:cxnSp>
        <p:nvCxnSpPr>
          <p:cNvPr id="11" name="Straight Connector 10"/>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64317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7BA48A5F-B28F-A644-8807-14F843C2B733}" type="datetime1">
              <a:rPr lang="fr-FR" smtClean="0"/>
              <a:t>30/11/2021</a:t>
            </a:fld>
            <a:endParaRPr lang="de-DE"/>
          </a:p>
        </p:txBody>
      </p:sp>
      <p:sp>
        <p:nvSpPr>
          <p:cNvPr id="4" name="Footer Placeholder 3"/>
          <p:cNvSpPr>
            <a:spLocks noGrp="1"/>
          </p:cNvSpPr>
          <p:nvPr>
            <p:ph type="ftr" sz="quarter" idx="11"/>
          </p:nvPr>
        </p:nvSpPr>
        <p:spPr/>
        <p:txBody>
          <a:bodyPr/>
          <a:lstStyle/>
          <a:p>
            <a:r>
              <a:rPr lang="de-DE"/>
              <a:t>« Actualité d’Andrée Tabouret-Keller », Journées d’études 
Strasbourg 2-3 décembre 2021, Rita Franceschini
</a:t>
            </a:r>
          </a:p>
        </p:txBody>
      </p:sp>
      <p:sp>
        <p:nvSpPr>
          <p:cNvPr id="5" name="Slide Number Placeholder 4"/>
          <p:cNvSpPr>
            <a:spLocks noGrp="1"/>
          </p:cNvSpPr>
          <p:nvPr>
            <p:ph type="sldNum" sz="quarter" idx="12"/>
          </p:nvPr>
        </p:nvSpPr>
        <p:spPr/>
        <p:txBody>
          <a:bodyPr/>
          <a:lstStyle/>
          <a:p>
            <a:fld id="{16FDE0F0-5467-5C44-B513-D0E70B0DC64B}" type="slidenum">
              <a:rPr lang="de-DE" smtClean="0"/>
              <a:t>‹N°›</a:t>
            </a:fld>
            <a:endParaRPr lang="de-DE"/>
          </a:p>
        </p:txBody>
      </p:sp>
      <p:cxnSp>
        <p:nvCxnSpPr>
          <p:cNvPr id="7" name="Straight Connector 6"/>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87189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0F5A8B-1F1A-2845-8416-EF5BFA8D3F4F}" type="datetime1">
              <a:rPr lang="fr-FR" smtClean="0"/>
              <a:t>30/11/2021</a:t>
            </a:fld>
            <a:endParaRPr lang="de-DE"/>
          </a:p>
        </p:txBody>
      </p:sp>
      <p:sp>
        <p:nvSpPr>
          <p:cNvPr id="3" name="Footer Placeholder 2"/>
          <p:cNvSpPr>
            <a:spLocks noGrp="1"/>
          </p:cNvSpPr>
          <p:nvPr>
            <p:ph type="ftr" sz="quarter" idx="11"/>
          </p:nvPr>
        </p:nvSpPr>
        <p:spPr/>
        <p:txBody>
          <a:bodyPr/>
          <a:lstStyle/>
          <a:p>
            <a:r>
              <a:rPr lang="de-DE"/>
              <a:t>« Actualité d’Andrée Tabouret-Keller », Journées d’études 
Strasbourg 2-3 décembre 2021, Rita Franceschini
</a:t>
            </a:r>
          </a:p>
        </p:txBody>
      </p:sp>
      <p:sp>
        <p:nvSpPr>
          <p:cNvPr id="4" name="Slide Number Placeholder 3"/>
          <p:cNvSpPr>
            <a:spLocks noGrp="1"/>
          </p:cNvSpPr>
          <p:nvPr>
            <p:ph type="sldNum" sz="quarter" idx="12"/>
          </p:nvPr>
        </p:nvSpPr>
        <p:spPr/>
        <p:txBody>
          <a:bodyPr/>
          <a:lstStyle/>
          <a:p>
            <a:fld id="{16FDE0F0-5467-5C44-B513-D0E70B0DC64B}" type="slidenum">
              <a:rPr lang="de-DE" smtClean="0"/>
              <a:t>‹N°›</a:t>
            </a:fld>
            <a:endParaRPr lang="de-DE"/>
          </a:p>
        </p:txBody>
      </p:sp>
    </p:spTree>
    <p:extLst>
      <p:ext uri="{BB962C8B-B14F-4D97-AF65-F5344CB8AC3E}">
        <p14:creationId xmlns:p14="http://schemas.microsoft.com/office/powerpoint/2010/main" val="4200049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534642" y="798973"/>
            <a:ext cx="3183128" cy="2247117"/>
          </a:xfrm>
        </p:spPr>
        <p:txBody>
          <a:bodyPr anchor="b">
            <a:normAutofit/>
          </a:bodyPr>
          <a:lstStyle>
            <a:lvl1pPr algn="l">
              <a:defRPr sz="2400"/>
            </a:lvl1pPr>
          </a:lstStyle>
          <a:p>
            <a:r>
              <a:rPr lang="de-DE"/>
              <a:t>Mastertitelformat bearbeiten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de-DE"/>
              <a:t>Mastertextformat bearbeiten
Zweite Ebene
Dritte Ebene
Vierte Ebene
Fünfte Ebene</a:t>
            </a:r>
            <a:endParaRPr lang="en-US" dirty="0"/>
          </a:p>
        </p:txBody>
      </p:sp>
      <p:sp>
        <p:nvSpPr>
          <p:cNvPr id="4" name="Text Placeholder 3"/>
          <p:cNvSpPr>
            <a:spLocks noGrp="1"/>
          </p:cNvSpPr>
          <p:nvPr>
            <p:ph type="body" sz="half" idx="2"/>
          </p:nvPr>
        </p:nvSpPr>
        <p:spPr>
          <a:xfrm>
            <a:off x="1534695" y="3205491"/>
            <a:ext cx="3184989"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
Zweite Ebene
Dritte Ebene
Vierte Ebene
Fünfte Ebene</a:t>
            </a:r>
            <a:endParaRPr lang="en-US" dirty="0"/>
          </a:p>
        </p:txBody>
      </p:sp>
      <p:sp>
        <p:nvSpPr>
          <p:cNvPr id="5" name="Date Placeholder 4"/>
          <p:cNvSpPr>
            <a:spLocks noGrp="1"/>
          </p:cNvSpPr>
          <p:nvPr>
            <p:ph type="dt" sz="half" idx="10"/>
          </p:nvPr>
        </p:nvSpPr>
        <p:spPr/>
        <p:txBody>
          <a:bodyPr/>
          <a:lstStyle/>
          <a:p>
            <a:fld id="{716A28BF-0378-884D-BDCA-FB7A19F53BC2}" type="datetime1">
              <a:rPr lang="fr-FR" smtClean="0"/>
              <a:t>30/11/2021</a:t>
            </a:fld>
            <a:endParaRPr lang="de-DE"/>
          </a:p>
        </p:txBody>
      </p:sp>
      <p:sp>
        <p:nvSpPr>
          <p:cNvPr id="6" name="Footer Placeholder 5"/>
          <p:cNvSpPr>
            <a:spLocks noGrp="1"/>
          </p:cNvSpPr>
          <p:nvPr>
            <p:ph type="ftr" sz="quarter" idx="11"/>
          </p:nvPr>
        </p:nvSpPr>
        <p:spPr/>
        <p:txBody>
          <a:bodyPr/>
          <a:lstStyle/>
          <a:p>
            <a:r>
              <a:rPr lang="de-DE"/>
              <a:t>« Actualité d’Andrée Tabouret-Keller », Journées d’études 
Strasbourg 2-3 décembre 2021, Rita Franceschini
</a:t>
            </a:r>
          </a:p>
        </p:txBody>
      </p:sp>
      <p:sp>
        <p:nvSpPr>
          <p:cNvPr id="7" name="Slide Number Placeholder 6"/>
          <p:cNvSpPr>
            <a:spLocks noGrp="1"/>
          </p:cNvSpPr>
          <p:nvPr>
            <p:ph type="sldNum" sz="quarter" idx="12"/>
          </p:nvPr>
        </p:nvSpPr>
        <p:spPr/>
        <p:txBody>
          <a:bodyPr/>
          <a:lstStyle/>
          <a:p>
            <a:fld id="{16FDE0F0-5467-5C44-B513-D0E70B0DC64B}" type="slidenum">
              <a:rPr lang="de-DE" smtClean="0"/>
              <a:t>‹N°›</a:t>
            </a:fld>
            <a:endParaRPr lang="de-DE"/>
          </a:p>
        </p:txBody>
      </p:sp>
      <p:cxnSp>
        <p:nvCxnSpPr>
          <p:cNvPr id="9" name="Straight Connector 8"/>
          <p:cNvCxnSpPr/>
          <p:nvPr/>
        </p:nvCxnSpPr>
        <p:spPr>
          <a:xfrm>
            <a:off x="1371687" y="798973"/>
            <a:ext cx="0" cy="224711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82475002"/>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535694" y="1129513"/>
            <a:ext cx="5447840" cy="1830584"/>
          </a:xfrm>
        </p:spPr>
        <p:txBody>
          <a:bodyPr anchor="b">
            <a:normAutofit/>
          </a:bodyPr>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1534695" y="3145992"/>
            <a:ext cx="5440037"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
Zweite Ebene
Dritte Ebene
Vierte Ebene
Fünfte Ebene</a:t>
            </a:r>
            <a:endParaRPr lang="en-US" dirty="0"/>
          </a:p>
        </p:txBody>
      </p:sp>
      <p:sp>
        <p:nvSpPr>
          <p:cNvPr id="5" name="Date Placeholder 4"/>
          <p:cNvSpPr>
            <a:spLocks noGrp="1"/>
          </p:cNvSpPr>
          <p:nvPr>
            <p:ph type="dt" sz="half" idx="10"/>
          </p:nvPr>
        </p:nvSpPr>
        <p:spPr>
          <a:xfrm>
            <a:off x="1534695" y="5469856"/>
            <a:ext cx="5440038" cy="320123"/>
          </a:xfrm>
        </p:spPr>
        <p:txBody>
          <a:bodyPr/>
          <a:lstStyle>
            <a:lvl1pPr algn="l">
              <a:defRPr/>
            </a:lvl1pPr>
          </a:lstStyle>
          <a:p>
            <a:fld id="{2BB402F4-E229-6240-A3C2-54845F6ABB26}" type="datetime1">
              <a:rPr lang="fr-FR" smtClean="0"/>
              <a:t>30/11/2021</a:t>
            </a:fld>
            <a:endParaRPr lang="de-DE"/>
          </a:p>
        </p:txBody>
      </p:sp>
      <p:sp>
        <p:nvSpPr>
          <p:cNvPr id="6" name="Footer Placeholder 5"/>
          <p:cNvSpPr>
            <a:spLocks noGrp="1"/>
          </p:cNvSpPr>
          <p:nvPr>
            <p:ph type="ftr" sz="quarter" idx="11"/>
          </p:nvPr>
        </p:nvSpPr>
        <p:spPr>
          <a:xfrm>
            <a:off x="1534910" y="318640"/>
            <a:ext cx="5453475" cy="320931"/>
          </a:xfrm>
        </p:spPr>
        <p:txBody>
          <a:bodyPr/>
          <a:lstStyle/>
          <a:p>
            <a:r>
              <a:rPr lang="en-US"/>
              <a:t>« Actualité d’Andrée Tabouret-Keller », Journées d’études 
Strasbourg 2-3 décembre 2021, Rita Franceschini
</a:t>
            </a:r>
            <a:endParaRPr lang="en-US" dirty="0"/>
          </a:p>
        </p:txBody>
      </p:sp>
      <p:sp>
        <p:nvSpPr>
          <p:cNvPr id="7" name="Slide Number Placeholder 6"/>
          <p:cNvSpPr>
            <a:spLocks noGrp="1"/>
          </p:cNvSpPr>
          <p:nvPr>
            <p:ph type="sldNum" sz="quarter" idx="12"/>
          </p:nvPr>
        </p:nvSpPr>
        <p:spPr/>
        <p:txBody>
          <a:bodyPr/>
          <a:lstStyle/>
          <a:p>
            <a:fld id="{16FDE0F0-5467-5C44-B513-D0E70B0DC64B}" type="slidenum">
              <a:rPr lang="de-DE" smtClean="0"/>
              <a:t>‹N°›</a:t>
            </a:fld>
            <a:endParaRPr lang="de-DE"/>
          </a:p>
        </p:txBody>
      </p:sp>
      <p:cxnSp>
        <p:nvCxnSpPr>
          <p:cNvPr id="14" name="Straight Connector 13"/>
          <p:cNvCxnSpPr/>
          <p:nvPr/>
        </p:nvCxnSpPr>
        <p:spPr>
          <a:xfrm>
            <a:off x="1371687" y="798973"/>
            <a:ext cx="0" cy="2161124"/>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58975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srcRect t="2769" b="-2769"/>
          <a:stretch/>
        </p:blipFill>
        <p:spPr>
          <a:xfrm>
            <a:off x="0" y="6135624"/>
            <a:ext cx="12192000" cy="742950"/>
          </a:xfrm>
          <a:prstGeom prst="rect">
            <a:avLst/>
          </a:prstGeom>
        </p:spPr>
      </p:pic>
      <p:sp>
        <p:nvSpPr>
          <p:cNvPr id="2" name="Title Placeholder 1"/>
          <p:cNvSpPr>
            <a:spLocks noGrp="1"/>
          </p:cNvSpPr>
          <p:nvPr>
            <p:ph type="title"/>
          </p:nvPr>
        </p:nvSpPr>
        <p:spPr>
          <a:xfrm>
            <a:off x="1534696" y="804519"/>
            <a:ext cx="9520158" cy="1049235"/>
          </a:xfrm>
          <a:prstGeom prst="rect">
            <a:avLst/>
          </a:prstGeom>
        </p:spPr>
        <p:txBody>
          <a:bodyPr vert="horz" lIns="91440" tIns="45720" rIns="91440" bIns="45720" rtlCol="0" anchor="b">
            <a:normAutofit/>
          </a:bodyPr>
          <a:lstStyle/>
          <a:p>
            <a:r>
              <a:rPr lang="de-DE"/>
              <a:t>Mastertitelformat bearbeiten</a:t>
            </a:r>
            <a:endParaRPr lang="en-US" dirty="0"/>
          </a:p>
        </p:txBody>
      </p:sp>
      <p:sp>
        <p:nvSpPr>
          <p:cNvPr id="3" name="Text Placeholder 2"/>
          <p:cNvSpPr>
            <a:spLocks noGrp="1"/>
          </p:cNvSpPr>
          <p:nvPr>
            <p:ph type="body" idx="1"/>
          </p:nvPr>
        </p:nvSpPr>
        <p:spPr>
          <a:xfrm>
            <a:off x="1534696" y="2015732"/>
            <a:ext cx="9520158"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C3E7221C-0682-8C44-9A6E-F37EBF15ADC2}" type="datetime1">
              <a:rPr lang="fr-FR" smtClean="0"/>
              <a:t>30/11/2021</a:t>
            </a:fld>
            <a:endParaRPr lang="de-DE"/>
          </a:p>
        </p:txBody>
      </p:sp>
      <p:sp>
        <p:nvSpPr>
          <p:cNvPr id="5" name="Footer Placeholder 4"/>
          <p:cNvSpPr>
            <a:spLocks noGrp="1"/>
          </p:cNvSpPr>
          <p:nvPr>
            <p:ph type="ftr" sz="quarter" idx="3"/>
          </p:nvPr>
        </p:nvSpPr>
        <p:spPr>
          <a:xfrm>
            <a:off x="1534695" y="329307"/>
            <a:ext cx="5855719" cy="309201"/>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de-DE"/>
              <a:t>« Actualité d’Andrée Tabouret-Keller », Journées d’études 
Strasbourg 2-3 décembre 2021, Rita Franceschini
</a:t>
            </a:r>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16FDE0F0-5467-5C44-B513-D0E70B0DC64B}" type="slidenum">
              <a:rPr lang="de-DE" smtClean="0"/>
              <a:t>‹N°›</a:t>
            </a:fld>
            <a:endParaRPr lang="de-DE"/>
          </a:p>
        </p:txBody>
      </p:sp>
      <p:cxnSp>
        <p:nvCxnSpPr>
          <p:cNvPr id="12" name="Straight Connector 11"/>
          <p:cNvCxnSpPr/>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0212256"/>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Lst>
  <p:hf hdr="0" dt="0"/>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applewebdata://D8EB0A58-60F6-4C6C-B216-83FC44465156/#_msoanchor_1" TargetMode="External"/><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F49D47-EECD-1743-AB62-566E4C04ED18}"/>
              </a:ext>
            </a:extLst>
          </p:cNvPr>
          <p:cNvSpPr>
            <a:spLocks noGrp="1"/>
          </p:cNvSpPr>
          <p:nvPr>
            <p:ph type="ctrTitle"/>
          </p:nvPr>
        </p:nvSpPr>
        <p:spPr>
          <a:xfrm>
            <a:off x="402823" y="587796"/>
            <a:ext cx="8979716" cy="3646846"/>
          </a:xfrm>
        </p:spPr>
        <p:txBody>
          <a:bodyPr>
            <a:normAutofit/>
          </a:bodyPr>
          <a:lstStyle/>
          <a:p>
            <a:pPr algn="l"/>
            <a:r>
              <a:rPr lang="it-IT" sz="5300" dirty="0"/>
              <a:t>Rileggere gli ‘</a:t>
            </a:r>
            <a:r>
              <a:rPr lang="it-IT" sz="5300" dirty="0" err="1"/>
              <a:t>Acts</a:t>
            </a:r>
            <a:r>
              <a:rPr lang="it-IT" sz="5300" dirty="0"/>
              <a:t> of </a:t>
            </a:r>
            <a:r>
              <a:rPr lang="it-IT" sz="5300" dirty="0" err="1"/>
              <a:t>Identitiy</a:t>
            </a:r>
            <a:r>
              <a:rPr lang="it-IT" sz="5300" dirty="0"/>
              <a:t>” alla luce degli sviluppi recenti </a:t>
            </a:r>
            <a:br>
              <a:rPr lang="it-IT" dirty="0"/>
            </a:br>
            <a:endParaRPr lang="de-DE" dirty="0"/>
          </a:p>
        </p:txBody>
      </p:sp>
      <p:sp>
        <p:nvSpPr>
          <p:cNvPr id="3" name="Untertitel 2">
            <a:extLst>
              <a:ext uri="{FF2B5EF4-FFF2-40B4-BE49-F238E27FC236}">
                <a16:creationId xmlns:a16="http://schemas.microsoft.com/office/drawing/2014/main" id="{B126E891-0118-DB4F-A1FA-D12FFE5E5C51}"/>
              </a:ext>
            </a:extLst>
          </p:cNvPr>
          <p:cNvSpPr>
            <a:spLocks noGrp="1"/>
          </p:cNvSpPr>
          <p:nvPr>
            <p:ph type="subTitle" idx="1"/>
          </p:nvPr>
        </p:nvSpPr>
        <p:spPr>
          <a:xfrm>
            <a:off x="486725" y="5876371"/>
            <a:ext cx="8637072" cy="977621"/>
          </a:xfrm>
        </p:spPr>
        <p:txBody>
          <a:bodyPr>
            <a:normAutofit/>
          </a:bodyPr>
          <a:lstStyle/>
          <a:p>
            <a:r>
              <a:rPr lang="de-CH" dirty="0" err="1"/>
              <a:t>Rita.Franceschini</a:t>
            </a:r>
            <a:r>
              <a:rPr lang="de-DE" dirty="0"/>
              <a:t>@</a:t>
            </a:r>
            <a:r>
              <a:rPr lang="de-DE" dirty="0" err="1"/>
              <a:t>unibz.it</a:t>
            </a:r>
            <a:endParaRPr lang="de-CH" dirty="0"/>
          </a:p>
        </p:txBody>
      </p:sp>
      <p:sp>
        <p:nvSpPr>
          <p:cNvPr id="4" name="Textfeld 3">
            <a:extLst>
              <a:ext uri="{FF2B5EF4-FFF2-40B4-BE49-F238E27FC236}">
                <a16:creationId xmlns:a16="http://schemas.microsoft.com/office/drawing/2014/main" id="{DDF9A0AB-413B-1D49-AD64-DE1B0894F6C5}"/>
              </a:ext>
            </a:extLst>
          </p:cNvPr>
          <p:cNvSpPr txBox="1"/>
          <p:nvPr/>
        </p:nvSpPr>
        <p:spPr>
          <a:xfrm>
            <a:off x="3061252" y="3518452"/>
            <a:ext cx="8289235" cy="2308324"/>
          </a:xfrm>
          <a:prstGeom prst="rect">
            <a:avLst/>
          </a:prstGeom>
          <a:noFill/>
        </p:spPr>
        <p:txBody>
          <a:bodyPr wrap="square" rtlCol="0">
            <a:spAutoFit/>
          </a:bodyPr>
          <a:lstStyle/>
          <a:p>
            <a:r>
              <a:rPr lang="fr-CH" sz="4800" dirty="0"/>
              <a:t>Relire les ‘</a:t>
            </a:r>
            <a:r>
              <a:rPr lang="fr-CH" sz="4800" dirty="0" err="1"/>
              <a:t>Acts</a:t>
            </a:r>
            <a:r>
              <a:rPr lang="fr-CH" sz="4800" dirty="0"/>
              <a:t> of </a:t>
            </a:r>
            <a:r>
              <a:rPr lang="fr-CH" sz="4800" dirty="0" err="1"/>
              <a:t>identity</a:t>
            </a:r>
            <a:r>
              <a:rPr lang="fr-CH" sz="4800" dirty="0"/>
              <a:t>’ à la lumière des développements actuels</a:t>
            </a:r>
            <a:endParaRPr lang="de-DE" sz="4800" dirty="0"/>
          </a:p>
        </p:txBody>
      </p:sp>
      <p:sp>
        <p:nvSpPr>
          <p:cNvPr id="5" name="Textfeld 4">
            <a:extLst>
              <a:ext uri="{FF2B5EF4-FFF2-40B4-BE49-F238E27FC236}">
                <a16:creationId xmlns:a16="http://schemas.microsoft.com/office/drawing/2014/main" id="{93CF2F11-3F9F-C44D-ABCC-238BA4D270F1}"/>
              </a:ext>
            </a:extLst>
          </p:cNvPr>
          <p:cNvSpPr txBox="1"/>
          <p:nvPr/>
        </p:nvSpPr>
        <p:spPr>
          <a:xfrm>
            <a:off x="5332021" y="237506"/>
            <a:ext cx="6133667" cy="923330"/>
          </a:xfrm>
          <a:prstGeom prst="rect">
            <a:avLst/>
          </a:prstGeom>
          <a:noFill/>
        </p:spPr>
        <p:txBody>
          <a:bodyPr wrap="none" rtlCol="0">
            <a:spAutoFit/>
          </a:bodyPr>
          <a:lstStyle/>
          <a:p>
            <a:r>
              <a:rPr lang="fr-FR" b="1" i="1" dirty="0"/>
              <a:t>« Actualité d’Andrée Tabouret-Keller », Journées d’études </a:t>
            </a:r>
          </a:p>
          <a:p>
            <a:r>
              <a:rPr lang="fr-FR" i="1" dirty="0"/>
              <a:t>INSPÉ,</a:t>
            </a:r>
            <a:r>
              <a:rPr lang="fr-FR" dirty="0"/>
              <a:t> </a:t>
            </a:r>
            <a:r>
              <a:rPr lang="fr-FR" b="1" i="1" dirty="0"/>
              <a:t>Strasbourg 2-3 décembre 2021</a:t>
            </a:r>
            <a:endParaRPr lang="de-DE" dirty="0"/>
          </a:p>
          <a:p>
            <a:endParaRPr lang="de-DE" dirty="0"/>
          </a:p>
        </p:txBody>
      </p:sp>
    </p:spTree>
    <p:extLst>
      <p:ext uri="{BB962C8B-B14F-4D97-AF65-F5344CB8AC3E}">
        <p14:creationId xmlns:p14="http://schemas.microsoft.com/office/powerpoint/2010/main" val="1168206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872BE0-84A2-4C40-86CD-CF181DE80537}"/>
              </a:ext>
            </a:extLst>
          </p:cNvPr>
          <p:cNvSpPr>
            <a:spLocks noGrp="1"/>
          </p:cNvSpPr>
          <p:nvPr>
            <p:ph type="title"/>
          </p:nvPr>
        </p:nvSpPr>
        <p:spPr/>
        <p:txBody>
          <a:bodyPr/>
          <a:lstStyle/>
          <a:p>
            <a:r>
              <a:rPr lang="de-DE" dirty="0" err="1"/>
              <a:t>Projection</a:t>
            </a:r>
            <a:r>
              <a:rPr lang="de-DE" dirty="0"/>
              <a:t> – Diffusion – </a:t>
            </a:r>
            <a:r>
              <a:rPr lang="de-DE" dirty="0" err="1"/>
              <a:t>Focussing</a:t>
            </a:r>
            <a:r>
              <a:rPr lang="de-DE" dirty="0"/>
              <a:t> (1978)</a:t>
            </a:r>
          </a:p>
        </p:txBody>
      </p:sp>
      <p:pic>
        <p:nvPicPr>
          <p:cNvPr id="9" name="Inhaltsplatzhalter 8">
            <a:extLst>
              <a:ext uri="{FF2B5EF4-FFF2-40B4-BE49-F238E27FC236}">
                <a16:creationId xmlns:a16="http://schemas.microsoft.com/office/drawing/2014/main" id="{F2DB8B8D-B13E-B242-9D1E-0DE78258D282}"/>
              </a:ext>
            </a:extLst>
          </p:cNvPr>
          <p:cNvPicPr>
            <a:picLocks noGrp="1" noChangeAspect="1"/>
          </p:cNvPicPr>
          <p:nvPr>
            <p:ph idx="1"/>
          </p:nvPr>
        </p:nvPicPr>
        <p:blipFill>
          <a:blip r:embed="rId2"/>
          <a:stretch>
            <a:fillRect/>
          </a:stretch>
        </p:blipFill>
        <p:spPr>
          <a:xfrm>
            <a:off x="1534695" y="2667711"/>
            <a:ext cx="5636400" cy="2034918"/>
          </a:xfrm>
        </p:spPr>
      </p:pic>
      <p:sp>
        <p:nvSpPr>
          <p:cNvPr id="10" name="Fußzeilenplatzhalter 9">
            <a:extLst>
              <a:ext uri="{FF2B5EF4-FFF2-40B4-BE49-F238E27FC236}">
                <a16:creationId xmlns:a16="http://schemas.microsoft.com/office/drawing/2014/main" id="{C32C6BB3-80A4-CF4B-B17A-6813F62A11E7}"/>
              </a:ext>
            </a:extLst>
          </p:cNvPr>
          <p:cNvSpPr>
            <a:spLocks noGrp="1"/>
          </p:cNvSpPr>
          <p:nvPr>
            <p:ph type="ftr" sz="quarter" idx="11"/>
          </p:nvPr>
        </p:nvSpPr>
        <p:spPr/>
        <p:txBody>
          <a:bodyPr/>
          <a:lstStyle/>
          <a:p>
            <a:r>
              <a:rPr lang="de-DE"/>
              <a:t>« Actualité d’Andrée Tabouret-Keller », Journées d’études 
Strasbourg 2-3 décembre 2021, Rita Franceschini
</a:t>
            </a:r>
          </a:p>
        </p:txBody>
      </p:sp>
      <p:sp>
        <p:nvSpPr>
          <p:cNvPr id="11" name="Foliennummernplatzhalter 10">
            <a:extLst>
              <a:ext uri="{FF2B5EF4-FFF2-40B4-BE49-F238E27FC236}">
                <a16:creationId xmlns:a16="http://schemas.microsoft.com/office/drawing/2014/main" id="{229BD87A-13D6-4F49-A915-23C4304CCDB1}"/>
              </a:ext>
            </a:extLst>
          </p:cNvPr>
          <p:cNvSpPr>
            <a:spLocks noGrp="1"/>
          </p:cNvSpPr>
          <p:nvPr>
            <p:ph type="sldNum" sz="quarter" idx="12"/>
          </p:nvPr>
        </p:nvSpPr>
        <p:spPr/>
        <p:txBody>
          <a:bodyPr/>
          <a:lstStyle/>
          <a:p>
            <a:fld id="{16FDE0F0-5467-5C44-B513-D0E70B0DC64B}" type="slidenum">
              <a:rPr lang="de-DE" smtClean="0"/>
              <a:t>10</a:t>
            </a:fld>
            <a:endParaRPr lang="de-DE"/>
          </a:p>
        </p:txBody>
      </p:sp>
    </p:spTree>
    <p:extLst>
      <p:ext uri="{BB962C8B-B14F-4D97-AF65-F5344CB8AC3E}">
        <p14:creationId xmlns:p14="http://schemas.microsoft.com/office/powerpoint/2010/main" val="4087028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B53B1A-545E-8E49-A4A8-8E7C0FEE09B1}"/>
              </a:ext>
            </a:extLst>
          </p:cNvPr>
          <p:cNvSpPr>
            <a:spLocks noGrp="1"/>
          </p:cNvSpPr>
          <p:nvPr>
            <p:ph type="title"/>
          </p:nvPr>
        </p:nvSpPr>
        <p:spPr/>
        <p:txBody>
          <a:bodyPr/>
          <a:lstStyle/>
          <a:p>
            <a:r>
              <a:rPr lang="de-DE" dirty="0"/>
              <a:t>I </a:t>
            </a:r>
            <a:r>
              <a:rPr lang="de-DE" dirty="0" err="1"/>
              <a:t>capitoli</a:t>
            </a:r>
            <a:r>
              <a:rPr lang="de-DE" dirty="0"/>
              <a:t> </a:t>
            </a:r>
            <a:r>
              <a:rPr lang="de-DE" dirty="0" err="1"/>
              <a:t>degli</a:t>
            </a:r>
            <a:r>
              <a:rPr lang="de-DE" dirty="0"/>
              <a:t> </a:t>
            </a:r>
            <a:r>
              <a:rPr lang="de-DE" dirty="0" err="1"/>
              <a:t>AoI</a:t>
            </a:r>
            <a:endParaRPr lang="de-DE" dirty="0"/>
          </a:p>
        </p:txBody>
      </p:sp>
      <p:sp>
        <p:nvSpPr>
          <p:cNvPr id="3" name="Inhaltsplatzhalter 2">
            <a:extLst>
              <a:ext uri="{FF2B5EF4-FFF2-40B4-BE49-F238E27FC236}">
                <a16:creationId xmlns:a16="http://schemas.microsoft.com/office/drawing/2014/main" id="{4BE0A43A-E9FD-504B-BFD7-679E03D167D8}"/>
              </a:ext>
            </a:extLst>
          </p:cNvPr>
          <p:cNvSpPr>
            <a:spLocks noGrp="1"/>
          </p:cNvSpPr>
          <p:nvPr>
            <p:ph idx="1"/>
          </p:nvPr>
        </p:nvSpPr>
        <p:spPr/>
        <p:txBody>
          <a:bodyPr/>
          <a:lstStyle/>
          <a:p>
            <a:r>
              <a:rPr lang="de-DE" dirty="0"/>
              <a:t>1. </a:t>
            </a:r>
            <a:r>
              <a:rPr lang="de-DE" dirty="0" err="1"/>
              <a:t>Introduction</a:t>
            </a:r>
            <a:r>
              <a:rPr lang="de-DE" dirty="0"/>
              <a:t> 1-16</a:t>
            </a:r>
          </a:p>
          <a:p>
            <a:r>
              <a:rPr lang="de-DE" dirty="0"/>
              <a:t>2. </a:t>
            </a:r>
            <a:r>
              <a:rPr lang="de-DE" dirty="0" err="1"/>
              <a:t>Some</a:t>
            </a:r>
            <a:r>
              <a:rPr lang="de-DE" dirty="0"/>
              <a:t> Pidgin – </a:t>
            </a:r>
            <a:r>
              <a:rPr lang="de-DE" dirty="0" err="1"/>
              <a:t>and</a:t>
            </a:r>
            <a:r>
              <a:rPr lang="de-DE" dirty="0"/>
              <a:t> </a:t>
            </a:r>
            <a:r>
              <a:rPr lang="de-DE" dirty="0" err="1"/>
              <a:t>Creole-speking</a:t>
            </a:r>
            <a:r>
              <a:rPr lang="de-DE" dirty="0"/>
              <a:t> </a:t>
            </a:r>
            <a:r>
              <a:rPr lang="de-DE" dirty="0" err="1"/>
              <a:t>communities</a:t>
            </a:r>
            <a:r>
              <a:rPr lang="de-DE" dirty="0"/>
              <a:t> </a:t>
            </a:r>
            <a:r>
              <a:rPr lang="de-DE" dirty="0" err="1"/>
              <a:t>and</a:t>
            </a:r>
            <a:r>
              <a:rPr lang="de-DE" dirty="0"/>
              <a:t> </a:t>
            </a:r>
            <a:r>
              <a:rPr lang="de-DE" dirty="0" err="1"/>
              <a:t>their</a:t>
            </a:r>
            <a:r>
              <a:rPr lang="de-DE" dirty="0"/>
              <a:t> </a:t>
            </a:r>
            <a:r>
              <a:rPr lang="de-DE" dirty="0" err="1"/>
              <a:t>histories</a:t>
            </a:r>
            <a:endParaRPr lang="de-DE" dirty="0"/>
          </a:p>
          <a:p>
            <a:r>
              <a:rPr lang="de-DE" dirty="0"/>
              <a:t>3 Sample West Indian </a:t>
            </a:r>
            <a:r>
              <a:rPr lang="de-DE" dirty="0" err="1"/>
              <a:t>texts</a:t>
            </a:r>
            <a:endParaRPr lang="de-DE" dirty="0"/>
          </a:p>
          <a:p>
            <a:r>
              <a:rPr lang="de-DE" dirty="0"/>
              <a:t>4 The </a:t>
            </a:r>
            <a:r>
              <a:rPr lang="de-DE" dirty="0" err="1"/>
              <a:t>sociolinguistic</a:t>
            </a:r>
            <a:r>
              <a:rPr lang="de-DE" dirty="0"/>
              <a:t> </a:t>
            </a:r>
            <a:r>
              <a:rPr lang="de-DE" dirty="0" err="1"/>
              <a:t>surveys</a:t>
            </a:r>
            <a:r>
              <a:rPr lang="de-DE" dirty="0"/>
              <a:t> in </a:t>
            </a:r>
            <a:r>
              <a:rPr lang="de-DE" dirty="0" err="1"/>
              <a:t>the</a:t>
            </a:r>
            <a:r>
              <a:rPr lang="de-DE" dirty="0"/>
              <a:t> West Indies </a:t>
            </a:r>
            <a:r>
              <a:rPr lang="de-DE" dirty="0" err="1"/>
              <a:t>and</a:t>
            </a:r>
            <a:r>
              <a:rPr lang="de-DE" dirty="0"/>
              <a:t> </a:t>
            </a:r>
            <a:r>
              <a:rPr lang="de-DE" dirty="0" err="1"/>
              <a:t>of</a:t>
            </a:r>
            <a:r>
              <a:rPr lang="de-DE" dirty="0"/>
              <a:t> </a:t>
            </a:r>
            <a:r>
              <a:rPr lang="de-DE" dirty="0" err="1"/>
              <a:t>immigrants</a:t>
            </a:r>
            <a:r>
              <a:rPr lang="de-DE" dirty="0"/>
              <a:t> in </a:t>
            </a:r>
            <a:r>
              <a:rPr lang="de-DE" dirty="0" err="1"/>
              <a:t>Britain</a:t>
            </a:r>
            <a:endParaRPr lang="de-DE" dirty="0"/>
          </a:p>
          <a:p>
            <a:r>
              <a:rPr lang="de-DE" b="1" dirty="0"/>
              <a:t>5 </a:t>
            </a:r>
            <a:r>
              <a:rPr lang="de-DE" b="1" dirty="0" err="1"/>
              <a:t>Towards</a:t>
            </a:r>
            <a:r>
              <a:rPr lang="de-DE" b="1" dirty="0"/>
              <a:t> a </a:t>
            </a:r>
            <a:r>
              <a:rPr lang="de-DE" b="1" dirty="0" err="1"/>
              <a:t>general</a:t>
            </a:r>
            <a:r>
              <a:rPr lang="de-DE" b="1" dirty="0"/>
              <a:t> </a:t>
            </a:r>
            <a:r>
              <a:rPr lang="de-DE" b="1" dirty="0" err="1"/>
              <a:t>theory</a:t>
            </a:r>
            <a:r>
              <a:rPr lang="de-DE" b="1" dirty="0"/>
              <a:t> </a:t>
            </a:r>
            <a:r>
              <a:rPr lang="de-DE" b="1" dirty="0" err="1"/>
              <a:t>of</a:t>
            </a:r>
            <a:r>
              <a:rPr lang="de-DE" b="1" dirty="0"/>
              <a:t> </a:t>
            </a:r>
            <a:r>
              <a:rPr lang="de-DE" b="1" dirty="0" err="1"/>
              <a:t>languages</a:t>
            </a:r>
            <a:endParaRPr lang="de-DE" b="1" dirty="0"/>
          </a:p>
          <a:p>
            <a:r>
              <a:rPr lang="de-DE" dirty="0"/>
              <a:t>6 The </a:t>
            </a:r>
            <a:r>
              <a:rPr lang="de-DE" dirty="0" err="1"/>
              <a:t>place</a:t>
            </a:r>
            <a:r>
              <a:rPr lang="de-DE" dirty="0"/>
              <a:t> </a:t>
            </a:r>
            <a:r>
              <a:rPr lang="de-DE" dirty="0" err="1"/>
              <a:t>of</a:t>
            </a:r>
            <a:r>
              <a:rPr lang="de-DE" dirty="0"/>
              <a:t> </a:t>
            </a:r>
            <a:r>
              <a:rPr lang="de-DE" dirty="0" err="1"/>
              <a:t>ethnicity</a:t>
            </a:r>
            <a:r>
              <a:rPr lang="de-DE" dirty="0"/>
              <a:t> in </a:t>
            </a:r>
            <a:r>
              <a:rPr lang="de-DE" dirty="0" err="1"/>
              <a:t>acts</a:t>
            </a:r>
            <a:r>
              <a:rPr lang="de-DE" dirty="0"/>
              <a:t> </a:t>
            </a:r>
            <a:r>
              <a:rPr lang="de-DE" dirty="0" err="1"/>
              <a:t>of</a:t>
            </a:r>
            <a:r>
              <a:rPr lang="de-DE" dirty="0"/>
              <a:t> </a:t>
            </a:r>
            <a:r>
              <a:rPr lang="de-DE" dirty="0" err="1"/>
              <a:t>identity</a:t>
            </a:r>
            <a:endParaRPr lang="de-DE" dirty="0"/>
          </a:p>
          <a:p>
            <a:r>
              <a:rPr lang="de-DE" dirty="0" err="1"/>
              <a:t>Bibliography</a:t>
            </a:r>
            <a:r>
              <a:rPr lang="de-DE" dirty="0"/>
              <a:t>, Index</a:t>
            </a:r>
          </a:p>
          <a:p>
            <a:endParaRPr lang="de-DE" dirty="0"/>
          </a:p>
          <a:p>
            <a:endParaRPr lang="de-DE" dirty="0"/>
          </a:p>
        </p:txBody>
      </p:sp>
      <p:sp>
        <p:nvSpPr>
          <p:cNvPr id="4" name="Fußzeilenplatzhalter 3">
            <a:extLst>
              <a:ext uri="{FF2B5EF4-FFF2-40B4-BE49-F238E27FC236}">
                <a16:creationId xmlns:a16="http://schemas.microsoft.com/office/drawing/2014/main" id="{423465DC-1588-AB43-AB88-4118819B35B9}"/>
              </a:ext>
            </a:extLst>
          </p:cNvPr>
          <p:cNvSpPr>
            <a:spLocks noGrp="1"/>
          </p:cNvSpPr>
          <p:nvPr>
            <p:ph type="ftr" sz="quarter" idx="11"/>
          </p:nvPr>
        </p:nvSpPr>
        <p:spPr>
          <a:xfrm>
            <a:off x="1451568" y="259729"/>
            <a:ext cx="5855719" cy="309201"/>
          </a:xfrm>
        </p:spPr>
        <p:txBody>
          <a:bodyPr/>
          <a:lstStyle/>
          <a:p>
            <a:r>
              <a:rPr lang="de-DE"/>
              <a:t>« Actualité d’Andrée Tabouret-Keller », Journées d’études 
Strasbourg 2-3 décembre 2021, Rita Franceschini
</a:t>
            </a:r>
            <a:endParaRPr lang="de-DE" dirty="0"/>
          </a:p>
        </p:txBody>
      </p:sp>
      <p:sp>
        <p:nvSpPr>
          <p:cNvPr id="5" name="Foliennummernplatzhalter 4">
            <a:extLst>
              <a:ext uri="{FF2B5EF4-FFF2-40B4-BE49-F238E27FC236}">
                <a16:creationId xmlns:a16="http://schemas.microsoft.com/office/drawing/2014/main" id="{B0D6CF4B-8C6B-4A4E-8C43-CD671A210C39}"/>
              </a:ext>
            </a:extLst>
          </p:cNvPr>
          <p:cNvSpPr>
            <a:spLocks noGrp="1"/>
          </p:cNvSpPr>
          <p:nvPr>
            <p:ph type="sldNum" sz="quarter" idx="12"/>
          </p:nvPr>
        </p:nvSpPr>
        <p:spPr/>
        <p:txBody>
          <a:bodyPr/>
          <a:lstStyle/>
          <a:p>
            <a:fld id="{16FDE0F0-5467-5C44-B513-D0E70B0DC64B}" type="slidenum">
              <a:rPr lang="de-DE" smtClean="0"/>
              <a:t>11</a:t>
            </a:fld>
            <a:endParaRPr lang="de-DE"/>
          </a:p>
        </p:txBody>
      </p:sp>
    </p:spTree>
    <p:extLst>
      <p:ext uri="{BB962C8B-B14F-4D97-AF65-F5344CB8AC3E}">
        <p14:creationId xmlns:p14="http://schemas.microsoft.com/office/powerpoint/2010/main" val="3403453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nhaltsplatzhalter 8">
            <a:extLst>
              <a:ext uri="{FF2B5EF4-FFF2-40B4-BE49-F238E27FC236}">
                <a16:creationId xmlns:a16="http://schemas.microsoft.com/office/drawing/2014/main" id="{1CFB86EC-0331-6F49-BDE6-17AD1EA181A4}"/>
              </a:ext>
            </a:extLst>
          </p:cNvPr>
          <p:cNvPicPr>
            <a:picLocks noGrp="1" noChangeAspect="1"/>
          </p:cNvPicPr>
          <p:nvPr>
            <p:ph idx="1"/>
          </p:nvPr>
        </p:nvPicPr>
        <p:blipFill>
          <a:blip r:embed="rId2"/>
          <a:stretch>
            <a:fillRect/>
          </a:stretch>
        </p:blipFill>
        <p:spPr>
          <a:xfrm>
            <a:off x="2031324" y="740800"/>
            <a:ext cx="3276946" cy="5170293"/>
          </a:xfrm>
        </p:spPr>
      </p:pic>
      <p:sp>
        <p:nvSpPr>
          <p:cNvPr id="10" name="Fußzeilenplatzhalter 9">
            <a:extLst>
              <a:ext uri="{FF2B5EF4-FFF2-40B4-BE49-F238E27FC236}">
                <a16:creationId xmlns:a16="http://schemas.microsoft.com/office/drawing/2014/main" id="{BC648772-96F1-1346-9AFC-0A1D269847A0}"/>
              </a:ext>
            </a:extLst>
          </p:cNvPr>
          <p:cNvSpPr>
            <a:spLocks noGrp="1"/>
          </p:cNvSpPr>
          <p:nvPr>
            <p:ph type="ftr" sz="quarter" idx="11"/>
          </p:nvPr>
        </p:nvSpPr>
        <p:spPr/>
        <p:txBody>
          <a:bodyPr/>
          <a:lstStyle/>
          <a:p>
            <a:r>
              <a:rPr lang="de-DE"/>
              <a:t>« Actualité d’Andrée Tabouret-Keller », Journées d’études 
Strasbourg 2-3 décembre 2021, Rita Franceschini
</a:t>
            </a:r>
          </a:p>
        </p:txBody>
      </p:sp>
      <p:sp>
        <p:nvSpPr>
          <p:cNvPr id="11" name="Foliennummernplatzhalter 10">
            <a:extLst>
              <a:ext uri="{FF2B5EF4-FFF2-40B4-BE49-F238E27FC236}">
                <a16:creationId xmlns:a16="http://schemas.microsoft.com/office/drawing/2014/main" id="{3F67FB09-9FE7-5347-AEB0-C62D86F53362}"/>
              </a:ext>
            </a:extLst>
          </p:cNvPr>
          <p:cNvSpPr>
            <a:spLocks noGrp="1"/>
          </p:cNvSpPr>
          <p:nvPr>
            <p:ph type="sldNum" sz="quarter" idx="12"/>
          </p:nvPr>
        </p:nvSpPr>
        <p:spPr/>
        <p:txBody>
          <a:bodyPr/>
          <a:lstStyle/>
          <a:p>
            <a:fld id="{16FDE0F0-5467-5C44-B513-D0E70B0DC64B}" type="slidenum">
              <a:rPr lang="de-DE" smtClean="0"/>
              <a:t>12</a:t>
            </a:fld>
            <a:endParaRPr lang="de-DE"/>
          </a:p>
        </p:txBody>
      </p:sp>
      <p:sp>
        <p:nvSpPr>
          <p:cNvPr id="12" name="Textfeld 11">
            <a:extLst>
              <a:ext uri="{FF2B5EF4-FFF2-40B4-BE49-F238E27FC236}">
                <a16:creationId xmlns:a16="http://schemas.microsoft.com/office/drawing/2014/main" id="{2272EA80-CF32-B44B-A77F-51B6D457DB47}"/>
              </a:ext>
            </a:extLst>
          </p:cNvPr>
          <p:cNvSpPr txBox="1"/>
          <p:nvPr/>
        </p:nvSpPr>
        <p:spPr>
          <a:xfrm>
            <a:off x="6540427" y="483907"/>
            <a:ext cx="5254671" cy="5632311"/>
          </a:xfrm>
          <a:prstGeom prst="rect">
            <a:avLst/>
          </a:prstGeom>
          <a:noFill/>
        </p:spPr>
        <p:txBody>
          <a:bodyPr wrap="square" rtlCol="0">
            <a:spAutoFit/>
          </a:bodyPr>
          <a:lstStyle/>
          <a:p>
            <a:r>
              <a:rPr lang="de-DE" dirty="0"/>
              <a:t>N= 164</a:t>
            </a:r>
          </a:p>
          <a:p>
            <a:r>
              <a:rPr lang="de-DE" dirty="0" err="1"/>
              <a:t>Clustered</a:t>
            </a:r>
            <a:r>
              <a:rPr lang="de-DE" dirty="0"/>
              <a:t> </a:t>
            </a:r>
            <a:r>
              <a:rPr lang="de-DE" dirty="0" err="1"/>
              <a:t>according</a:t>
            </a:r>
            <a:r>
              <a:rPr lang="de-DE" dirty="0"/>
              <a:t> </a:t>
            </a:r>
          </a:p>
          <a:p>
            <a:r>
              <a:rPr lang="de-DE" dirty="0" err="1"/>
              <a:t>to</a:t>
            </a:r>
            <a:r>
              <a:rPr lang="de-DE" dirty="0"/>
              <a:t> </a:t>
            </a:r>
            <a:r>
              <a:rPr lang="de-DE" dirty="0" err="1"/>
              <a:t>features</a:t>
            </a:r>
            <a:r>
              <a:rPr lang="de-DE" dirty="0"/>
              <a:t>: 1) </a:t>
            </a:r>
            <a:r>
              <a:rPr lang="de-DE" dirty="0" err="1"/>
              <a:t>nazalisation</a:t>
            </a:r>
            <a:r>
              <a:rPr lang="de-DE" dirty="0"/>
              <a:t> 2) </a:t>
            </a:r>
            <a:r>
              <a:rPr lang="de-DE" dirty="0" err="1"/>
              <a:t>r-colouration</a:t>
            </a:r>
            <a:r>
              <a:rPr lang="de-DE" dirty="0"/>
              <a:t> 3) </a:t>
            </a:r>
            <a:r>
              <a:rPr lang="de-DE" dirty="0" err="1"/>
              <a:t>devoicing</a:t>
            </a:r>
            <a:r>
              <a:rPr lang="de-DE" dirty="0"/>
              <a:t> </a:t>
            </a:r>
          </a:p>
          <a:p>
            <a:r>
              <a:rPr lang="de-DE" dirty="0" err="1"/>
              <a:t>and</a:t>
            </a:r>
            <a:r>
              <a:rPr lang="de-DE" dirty="0"/>
              <a:t> </a:t>
            </a:r>
            <a:r>
              <a:rPr lang="de-DE" dirty="0" err="1"/>
              <a:t>modes</a:t>
            </a:r>
            <a:r>
              <a:rPr lang="de-DE" dirty="0"/>
              <a:t>; 4) in </a:t>
            </a:r>
            <a:r>
              <a:rPr lang="de-DE" dirty="0" err="1"/>
              <a:t>early</a:t>
            </a:r>
            <a:r>
              <a:rPr lang="de-DE" dirty="0"/>
              <a:t> </a:t>
            </a:r>
            <a:r>
              <a:rPr lang="de-DE" dirty="0" err="1"/>
              <a:t>conversation</a:t>
            </a:r>
            <a:r>
              <a:rPr lang="de-DE" dirty="0"/>
              <a:t> 4) in </a:t>
            </a:r>
            <a:r>
              <a:rPr lang="de-DE" dirty="0" err="1"/>
              <a:t>late</a:t>
            </a:r>
            <a:r>
              <a:rPr lang="de-DE" dirty="0"/>
              <a:t> </a:t>
            </a:r>
            <a:r>
              <a:rPr lang="de-DE" dirty="0" err="1"/>
              <a:t>conversation</a:t>
            </a:r>
            <a:r>
              <a:rPr lang="de-DE" dirty="0"/>
              <a:t> 5) in </a:t>
            </a:r>
            <a:r>
              <a:rPr lang="de-DE" dirty="0" err="1"/>
              <a:t>reading</a:t>
            </a:r>
            <a:endParaRPr lang="de-DE" dirty="0"/>
          </a:p>
          <a:p>
            <a:endParaRPr lang="de-DE" dirty="0"/>
          </a:p>
          <a:p>
            <a:r>
              <a:rPr lang="de-DE" dirty="0" err="1"/>
              <a:t>Vertical</a:t>
            </a:r>
            <a:r>
              <a:rPr lang="de-DE" dirty="0"/>
              <a:t> </a:t>
            </a:r>
            <a:r>
              <a:rPr lang="de-DE" dirty="0" err="1"/>
              <a:t>colums</a:t>
            </a:r>
            <a:r>
              <a:rPr lang="de-DE" dirty="0"/>
              <a:t>: </a:t>
            </a:r>
          </a:p>
          <a:p>
            <a:endParaRPr lang="de-DE" dirty="0"/>
          </a:p>
          <a:p>
            <a:r>
              <a:rPr lang="de-DE" dirty="0"/>
              <a:t>1 </a:t>
            </a:r>
            <a:r>
              <a:rPr lang="de-DE" dirty="0" err="1"/>
              <a:t>mother</a:t>
            </a:r>
            <a:endParaRPr lang="de-DE" dirty="0"/>
          </a:p>
          <a:p>
            <a:r>
              <a:rPr lang="de-DE" dirty="0"/>
              <a:t>2 </a:t>
            </a:r>
            <a:r>
              <a:rPr lang="de-DE" dirty="0" err="1"/>
              <a:t>father</a:t>
            </a:r>
            <a:endParaRPr lang="de-DE" dirty="0"/>
          </a:p>
          <a:p>
            <a:r>
              <a:rPr lang="de-DE" dirty="0"/>
              <a:t>3 </a:t>
            </a:r>
            <a:r>
              <a:rPr lang="de-DE" dirty="0" err="1"/>
              <a:t>older</a:t>
            </a:r>
            <a:r>
              <a:rPr lang="de-DE" dirty="0"/>
              <a:t> </a:t>
            </a:r>
            <a:r>
              <a:rPr lang="de-DE" dirty="0" err="1"/>
              <a:t>sibillings</a:t>
            </a:r>
            <a:endParaRPr lang="de-DE" dirty="0"/>
          </a:p>
          <a:p>
            <a:r>
              <a:rPr lang="de-DE" dirty="0"/>
              <a:t>4 </a:t>
            </a:r>
            <a:r>
              <a:rPr lang="de-DE" dirty="0" err="1"/>
              <a:t>younger</a:t>
            </a:r>
            <a:r>
              <a:rPr lang="de-DE" dirty="0"/>
              <a:t> </a:t>
            </a:r>
            <a:r>
              <a:rPr lang="de-DE" dirty="0" err="1"/>
              <a:t>sibillings</a:t>
            </a:r>
            <a:endParaRPr lang="de-DE" dirty="0"/>
          </a:p>
          <a:p>
            <a:r>
              <a:rPr lang="de-DE" dirty="0"/>
              <a:t>5 </a:t>
            </a:r>
            <a:r>
              <a:rPr lang="de-DE" dirty="0" err="1"/>
              <a:t>best</a:t>
            </a:r>
            <a:r>
              <a:rPr lang="de-DE" dirty="0"/>
              <a:t> </a:t>
            </a:r>
            <a:r>
              <a:rPr lang="de-DE" dirty="0" err="1"/>
              <a:t>friend</a:t>
            </a:r>
            <a:endParaRPr lang="de-DE" dirty="0"/>
          </a:p>
          <a:p>
            <a:r>
              <a:rPr lang="de-DE" dirty="0"/>
              <a:t>6 Place </a:t>
            </a:r>
            <a:r>
              <a:rPr lang="de-DE" dirty="0" err="1"/>
              <a:t>of</a:t>
            </a:r>
            <a:r>
              <a:rPr lang="de-DE" dirty="0"/>
              <a:t> </a:t>
            </a:r>
            <a:r>
              <a:rPr lang="de-DE" dirty="0" err="1"/>
              <a:t>living</a:t>
            </a:r>
            <a:r>
              <a:rPr lang="de-DE" dirty="0"/>
              <a:t>: </a:t>
            </a:r>
            <a:r>
              <a:rPr lang="de-DE" dirty="0" err="1"/>
              <a:t>main</a:t>
            </a:r>
            <a:r>
              <a:rPr lang="de-DE" dirty="0"/>
              <a:t> </a:t>
            </a:r>
            <a:r>
              <a:rPr lang="de-DE" dirty="0" err="1"/>
              <a:t>orad</a:t>
            </a:r>
            <a:r>
              <a:rPr lang="de-DE" dirty="0"/>
              <a:t>, Santa Elena/Cayo,             </a:t>
            </a:r>
            <a:r>
              <a:rPr lang="de-DE" dirty="0" err="1"/>
              <a:t>Sucotz</a:t>
            </a:r>
            <a:r>
              <a:rPr lang="de-DE" dirty="0"/>
              <a:t>, </a:t>
            </a:r>
            <a:r>
              <a:rPr lang="de-DE" dirty="0" err="1"/>
              <a:t>Benque</a:t>
            </a:r>
            <a:r>
              <a:rPr lang="de-DE" dirty="0"/>
              <a:t> </a:t>
            </a:r>
            <a:r>
              <a:rPr lang="de-DE" dirty="0" err="1"/>
              <a:t>Viejo</a:t>
            </a:r>
            <a:r>
              <a:rPr lang="de-DE" dirty="0"/>
              <a:t>, off </a:t>
            </a:r>
            <a:r>
              <a:rPr lang="de-DE" dirty="0" err="1"/>
              <a:t>the</a:t>
            </a:r>
            <a:r>
              <a:rPr lang="de-DE" dirty="0"/>
              <a:t> </a:t>
            </a:r>
            <a:r>
              <a:rPr lang="de-DE" dirty="0" err="1"/>
              <a:t>main</a:t>
            </a:r>
            <a:r>
              <a:rPr lang="de-DE" dirty="0"/>
              <a:t> </a:t>
            </a:r>
            <a:r>
              <a:rPr lang="de-DE" dirty="0" err="1"/>
              <a:t>road</a:t>
            </a:r>
            <a:r>
              <a:rPr lang="de-DE" dirty="0"/>
              <a:t> </a:t>
            </a:r>
          </a:p>
          <a:p>
            <a:r>
              <a:rPr lang="de-DE" dirty="0"/>
              <a:t>7 </a:t>
            </a:r>
            <a:r>
              <a:rPr lang="de-DE" dirty="0" err="1"/>
              <a:t>first</a:t>
            </a:r>
            <a:r>
              <a:rPr lang="de-DE" dirty="0"/>
              <a:t> </a:t>
            </a:r>
            <a:r>
              <a:rPr lang="de-DE" dirty="0" err="1"/>
              <a:t>language</a:t>
            </a:r>
            <a:r>
              <a:rPr lang="de-DE" dirty="0"/>
              <a:t> </a:t>
            </a:r>
            <a:r>
              <a:rPr lang="de-DE" dirty="0" err="1"/>
              <a:t>of</a:t>
            </a:r>
            <a:r>
              <a:rPr lang="de-DE" dirty="0"/>
              <a:t> </a:t>
            </a:r>
            <a:r>
              <a:rPr lang="de-DE" dirty="0" err="1"/>
              <a:t>the</a:t>
            </a:r>
            <a:r>
              <a:rPr lang="de-DE" dirty="0"/>
              <a:t> </a:t>
            </a:r>
            <a:r>
              <a:rPr lang="de-DE" dirty="0" err="1"/>
              <a:t>mother</a:t>
            </a:r>
            <a:endParaRPr lang="de-DE" dirty="0"/>
          </a:p>
          <a:p>
            <a:r>
              <a:rPr lang="de-DE" dirty="0"/>
              <a:t>8 </a:t>
            </a:r>
            <a:r>
              <a:rPr lang="de-DE" dirty="0" err="1"/>
              <a:t>first</a:t>
            </a:r>
            <a:r>
              <a:rPr lang="de-DE" dirty="0"/>
              <a:t> </a:t>
            </a:r>
            <a:r>
              <a:rPr lang="de-DE" dirty="0" err="1"/>
              <a:t>language</a:t>
            </a:r>
            <a:r>
              <a:rPr lang="de-DE" dirty="0"/>
              <a:t> </a:t>
            </a:r>
            <a:r>
              <a:rPr lang="de-DE" dirty="0" err="1"/>
              <a:t>of</a:t>
            </a:r>
            <a:r>
              <a:rPr lang="de-DE" dirty="0"/>
              <a:t> </a:t>
            </a:r>
            <a:r>
              <a:rPr lang="de-DE" dirty="0" err="1"/>
              <a:t>the</a:t>
            </a:r>
            <a:r>
              <a:rPr lang="de-DE" dirty="0"/>
              <a:t> </a:t>
            </a:r>
            <a:r>
              <a:rPr lang="de-DE" dirty="0" err="1"/>
              <a:t>father</a:t>
            </a:r>
            <a:endParaRPr lang="de-DE" dirty="0"/>
          </a:p>
          <a:p>
            <a:r>
              <a:rPr lang="de-DE" dirty="0"/>
              <a:t>9 </a:t>
            </a:r>
            <a:r>
              <a:rPr lang="de-DE" dirty="0" err="1"/>
              <a:t>language</a:t>
            </a:r>
            <a:r>
              <a:rPr lang="de-DE" dirty="0"/>
              <a:t> </a:t>
            </a:r>
            <a:r>
              <a:rPr lang="de-DE" dirty="0" err="1"/>
              <a:t>claimed</a:t>
            </a:r>
            <a:r>
              <a:rPr lang="de-DE" dirty="0"/>
              <a:t> </a:t>
            </a:r>
            <a:r>
              <a:rPr lang="de-DE" dirty="0" err="1"/>
              <a:t>to</a:t>
            </a:r>
            <a:r>
              <a:rPr lang="de-DE" dirty="0"/>
              <a:t> </a:t>
            </a:r>
            <a:r>
              <a:rPr lang="de-DE" dirty="0" err="1"/>
              <a:t>be</a:t>
            </a:r>
            <a:r>
              <a:rPr lang="de-DE" dirty="0"/>
              <a:t> </a:t>
            </a:r>
            <a:r>
              <a:rPr lang="de-DE" dirty="0" err="1"/>
              <a:t>used</a:t>
            </a:r>
            <a:r>
              <a:rPr lang="de-DE" dirty="0"/>
              <a:t> at </a:t>
            </a:r>
            <a:r>
              <a:rPr lang="de-DE" dirty="0" err="1"/>
              <a:t>home</a:t>
            </a:r>
            <a:endParaRPr lang="de-DE" dirty="0"/>
          </a:p>
          <a:p>
            <a:endParaRPr lang="de-DE" dirty="0"/>
          </a:p>
        </p:txBody>
      </p:sp>
    </p:spTree>
    <p:extLst>
      <p:ext uri="{BB962C8B-B14F-4D97-AF65-F5344CB8AC3E}">
        <p14:creationId xmlns:p14="http://schemas.microsoft.com/office/powerpoint/2010/main" val="2177615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872BE0-84A2-4C40-86CD-CF181DE80537}"/>
              </a:ext>
            </a:extLst>
          </p:cNvPr>
          <p:cNvSpPr>
            <a:spLocks noGrp="1"/>
          </p:cNvSpPr>
          <p:nvPr>
            <p:ph type="title"/>
          </p:nvPr>
        </p:nvSpPr>
        <p:spPr/>
        <p:txBody>
          <a:bodyPr/>
          <a:lstStyle/>
          <a:p>
            <a:r>
              <a:rPr lang="de-DE" dirty="0" err="1"/>
              <a:t>Projection</a:t>
            </a:r>
            <a:r>
              <a:rPr lang="de-DE" dirty="0"/>
              <a:t> – Diffusion – </a:t>
            </a:r>
            <a:r>
              <a:rPr lang="de-DE" dirty="0" err="1"/>
              <a:t>Focussing</a:t>
            </a:r>
            <a:r>
              <a:rPr lang="de-DE" dirty="0"/>
              <a:t> (1978)</a:t>
            </a:r>
          </a:p>
        </p:txBody>
      </p:sp>
      <p:pic>
        <p:nvPicPr>
          <p:cNvPr id="9" name="Inhaltsplatzhalter 8">
            <a:extLst>
              <a:ext uri="{FF2B5EF4-FFF2-40B4-BE49-F238E27FC236}">
                <a16:creationId xmlns:a16="http://schemas.microsoft.com/office/drawing/2014/main" id="{F2DB8B8D-B13E-B242-9D1E-0DE78258D282}"/>
              </a:ext>
            </a:extLst>
          </p:cNvPr>
          <p:cNvPicPr>
            <a:picLocks noGrp="1" noChangeAspect="1"/>
          </p:cNvPicPr>
          <p:nvPr>
            <p:ph idx="1"/>
          </p:nvPr>
        </p:nvPicPr>
        <p:blipFill>
          <a:blip r:embed="rId3"/>
          <a:stretch>
            <a:fillRect/>
          </a:stretch>
        </p:blipFill>
        <p:spPr>
          <a:xfrm>
            <a:off x="1534695" y="2667711"/>
            <a:ext cx="5636400" cy="2034918"/>
          </a:xfrm>
        </p:spPr>
      </p:pic>
      <p:sp>
        <p:nvSpPr>
          <p:cNvPr id="10" name="Fußzeilenplatzhalter 9">
            <a:extLst>
              <a:ext uri="{FF2B5EF4-FFF2-40B4-BE49-F238E27FC236}">
                <a16:creationId xmlns:a16="http://schemas.microsoft.com/office/drawing/2014/main" id="{C32C6BB3-80A4-CF4B-B17A-6813F62A11E7}"/>
              </a:ext>
            </a:extLst>
          </p:cNvPr>
          <p:cNvSpPr>
            <a:spLocks noGrp="1"/>
          </p:cNvSpPr>
          <p:nvPr>
            <p:ph type="ftr" sz="quarter" idx="11"/>
          </p:nvPr>
        </p:nvSpPr>
        <p:spPr/>
        <p:txBody>
          <a:bodyPr/>
          <a:lstStyle/>
          <a:p>
            <a:r>
              <a:rPr lang="de-DE"/>
              <a:t>« Actualité d’Andrée Tabouret-Keller », Journées d’études 
Strasbourg 2-3 décembre 2021, Rita Franceschini
</a:t>
            </a:r>
          </a:p>
        </p:txBody>
      </p:sp>
      <p:sp>
        <p:nvSpPr>
          <p:cNvPr id="11" name="Foliennummernplatzhalter 10">
            <a:extLst>
              <a:ext uri="{FF2B5EF4-FFF2-40B4-BE49-F238E27FC236}">
                <a16:creationId xmlns:a16="http://schemas.microsoft.com/office/drawing/2014/main" id="{229BD87A-13D6-4F49-A915-23C4304CCDB1}"/>
              </a:ext>
            </a:extLst>
          </p:cNvPr>
          <p:cNvSpPr>
            <a:spLocks noGrp="1"/>
          </p:cNvSpPr>
          <p:nvPr>
            <p:ph type="sldNum" sz="quarter" idx="12"/>
          </p:nvPr>
        </p:nvSpPr>
        <p:spPr/>
        <p:txBody>
          <a:bodyPr/>
          <a:lstStyle/>
          <a:p>
            <a:fld id="{16FDE0F0-5467-5C44-B513-D0E70B0DC64B}" type="slidenum">
              <a:rPr lang="de-DE" smtClean="0"/>
              <a:t>13</a:t>
            </a:fld>
            <a:endParaRPr lang="de-DE"/>
          </a:p>
        </p:txBody>
      </p:sp>
    </p:spTree>
    <p:extLst>
      <p:ext uri="{BB962C8B-B14F-4D97-AF65-F5344CB8AC3E}">
        <p14:creationId xmlns:p14="http://schemas.microsoft.com/office/powerpoint/2010/main" val="795292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B53B1A-545E-8E49-A4A8-8E7C0FEE09B1}"/>
              </a:ext>
            </a:extLst>
          </p:cNvPr>
          <p:cNvSpPr>
            <a:spLocks noGrp="1"/>
          </p:cNvSpPr>
          <p:nvPr>
            <p:ph type="title"/>
          </p:nvPr>
        </p:nvSpPr>
        <p:spPr/>
        <p:txBody>
          <a:bodyPr/>
          <a:lstStyle/>
          <a:p>
            <a:r>
              <a:rPr lang="de-DE" dirty="0"/>
              <a:t>I </a:t>
            </a:r>
            <a:r>
              <a:rPr lang="de-DE" dirty="0" err="1"/>
              <a:t>capitoli</a:t>
            </a:r>
            <a:r>
              <a:rPr lang="de-DE" dirty="0"/>
              <a:t> </a:t>
            </a:r>
            <a:r>
              <a:rPr lang="de-DE" dirty="0" err="1"/>
              <a:t>degli</a:t>
            </a:r>
            <a:r>
              <a:rPr lang="de-DE" dirty="0"/>
              <a:t> </a:t>
            </a:r>
            <a:r>
              <a:rPr lang="de-DE" dirty="0" err="1"/>
              <a:t>AoI</a:t>
            </a:r>
            <a:endParaRPr lang="de-DE" dirty="0"/>
          </a:p>
        </p:txBody>
      </p:sp>
      <p:sp>
        <p:nvSpPr>
          <p:cNvPr id="3" name="Inhaltsplatzhalter 2">
            <a:extLst>
              <a:ext uri="{FF2B5EF4-FFF2-40B4-BE49-F238E27FC236}">
                <a16:creationId xmlns:a16="http://schemas.microsoft.com/office/drawing/2014/main" id="{4BE0A43A-E9FD-504B-BFD7-679E03D167D8}"/>
              </a:ext>
            </a:extLst>
          </p:cNvPr>
          <p:cNvSpPr>
            <a:spLocks noGrp="1"/>
          </p:cNvSpPr>
          <p:nvPr>
            <p:ph idx="1"/>
          </p:nvPr>
        </p:nvSpPr>
        <p:spPr/>
        <p:txBody>
          <a:bodyPr/>
          <a:lstStyle/>
          <a:p>
            <a:r>
              <a:rPr lang="de-DE" dirty="0"/>
              <a:t>1. </a:t>
            </a:r>
            <a:r>
              <a:rPr lang="de-DE" dirty="0" err="1"/>
              <a:t>Introduction</a:t>
            </a:r>
            <a:r>
              <a:rPr lang="de-DE" dirty="0"/>
              <a:t> 1-16</a:t>
            </a:r>
          </a:p>
          <a:p>
            <a:r>
              <a:rPr lang="de-DE" dirty="0"/>
              <a:t>2. </a:t>
            </a:r>
            <a:r>
              <a:rPr lang="de-DE" dirty="0" err="1"/>
              <a:t>Some</a:t>
            </a:r>
            <a:r>
              <a:rPr lang="de-DE" dirty="0"/>
              <a:t> Pidgin – </a:t>
            </a:r>
            <a:r>
              <a:rPr lang="de-DE" dirty="0" err="1"/>
              <a:t>and</a:t>
            </a:r>
            <a:r>
              <a:rPr lang="de-DE" dirty="0"/>
              <a:t> </a:t>
            </a:r>
            <a:r>
              <a:rPr lang="de-DE" dirty="0" err="1"/>
              <a:t>Creole-speking</a:t>
            </a:r>
            <a:r>
              <a:rPr lang="de-DE" dirty="0"/>
              <a:t> </a:t>
            </a:r>
            <a:r>
              <a:rPr lang="de-DE" dirty="0" err="1"/>
              <a:t>communities</a:t>
            </a:r>
            <a:r>
              <a:rPr lang="de-DE" dirty="0"/>
              <a:t> </a:t>
            </a:r>
            <a:r>
              <a:rPr lang="de-DE" dirty="0" err="1"/>
              <a:t>and</a:t>
            </a:r>
            <a:r>
              <a:rPr lang="de-DE" dirty="0"/>
              <a:t> </a:t>
            </a:r>
            <a:r>
              <a:rPr lang="de-DE" dirty="0" err="1"/>
              <a:t>their</a:t>
            </a:r>
            <a:r>
              <a:rPr lang="de-DE" dirty="0"/>
              <a:t> </a:t>
            </a:r>
            <a:r>
              <a:rPr lang="de-DE" dirty="0" err="1"/>
              <a:t>histories</a:t>
            </a:r>
            <a:endParaRPr lang="de-DE" dirty="0"/>
          </a:p>
          <a:p>
            <a:r>
              <a:rPr lang="de-DE" dirty="0"/>
              <a:t>3 Sample West Indian </a:t>
            </a:r>
            <a:r>
              <a:rPr lang="de-DE" dirty="0" err="1"/>
              <a:t>texts</a:t>
            </a:r>
            <a:endParaRPr lang="de-DE" dirty="0"/>
          </a:p>
          <a:p>
            <a:r>
              <a:rPr lang="de-DE" dirty="0"/>
              <a:t>4 The </a:t>
            </a:r>
            <a:r>
              <a:rPr lang="de-DE" dirty="0" err="1"/>
              <a:t>sociolinguistic</a:t>
            </a:r>
            <a:r>
              <a:rPr lang="de-DE" dirty="0"/>
              <a:t> </a:t>
            </a:r>
            <a:r>
              <a:rPr lang="de-DE" dirty="0" err="1"/>
              <a:t>surveys</a:t>
            </a:r>
            <a:r>
              <a:rPr lang="de-DE" dirty="0"/>
              <a:t> in </a:t>
            </a:r>
            <a:r>
              <a:rPr lang="de-DE" dirty="0" err="1"/>
              <a:t>the</a:t>
            </a:r>
            <a:r>
              <a:rPr lang="de-DE" dirty="0"/>
              <a:t> West Indies </a:t>
            </a:r>
            <a:r>
              <a:rPr lang="de-DE" dirty="0" err="1"/>
              <a:t>and</a:t>
            </a:r>
            <a:r>
              <a:rPr lang="de-DE" dirty="0"/>
              <a:t> </a:t>
            </a:r>
            <a:r>
              <a:rPr lang="de-DE" dirty="0" err="1"/>
              <a:t>of</a:t>
            </a:r>
            <a:r>
              <a:rPr lang="de-DE" dirty="0"/>
              <a:t> </a:t>
            </a:r>
            <a:r>
              <a:rPr lang="de-DE" dirty="0" err="1"/>
              <a:t>immigrants</a:t>
            </a:r>
            <a:r>
              <a:rPr lang="de-DE" dirty="0"/>
              <a:t> in </a:t>
            </a:r>
            <a:r>
              <a:rPr lang="de-DE" dirty="0" err="1"/>
              <a:t>Britain</a:t>
            </a:r>
            <a:endParaRPr lang="de-DE" dirty="0"/>
          </a:p>
          <a:p>
            <a:r>
              <a:rPr lang="de-DE" dirty="0"/>
              <a:t>5 </a:t>
            </a:r>
            <a:r>
              <a:rPr lang="de-DE" dirty="0" err="1"/>
              <a:t>Towards</a:t>
            </a:r>
            <a:r>
              <a:rPr lang="de-DE" dirty="0"/>
              <a:t> a </a:t>
            </a:r>
            <a:r>
              <a:rPr lang="de-DE" dirty="0" err="1"/>
              <a:t>general</a:t>
            </a:r>
            <a:r>
              <a:rPr lang="de-DE" dirty="0"/>
              <a:t> </a:t>
            </a:r>
            <a:r>
              <a:rPr lang="de-DE" dirty="0" err="1"/>
              <a:t>theory</a:t>
            </a:r>
            <a:r>
              <a:rPr lang="de-DE" dirty="0"/>
              <a:t> </a:t>
            </a:r>
            <a:r>
              <a:rPr lang="de-DE" dirty="0" err="1"/>
              <a:t>of</a:t>
            </a:r>
            <a:r>
              <a:rPr lang="de-DE" dirty="0"/>
              <a:t> </a:t>
            </a:r>
            <a:r>
              <a:rPr lang="de-DE" dirty="0" err="1"/>
              <a:t>languages</a:t>
            </a:r>
            <a:endParaRPr lang="de-DE" dirty="0"/>
          </a:p>
          <a:p>
            <a:r>
              <a:rPr lang="de-DE" b="1" dirty="0"/>
              <a:t>6 The </a:t>
            </a:r>
            <a:r>
              <a:rPr lang="de-DE" b="1" dirty="0" err="1"/>
              <a:t>place</a:t>
            </a:r>
            <a:r>
              <a:rPr lang="de-DE" b="1" dirty="0"/>
              <a:t> </a:t>
            </a:r>
            <a:r>
              <a:rPr lang="de-DE" b="1" dirty="0" err="1"/>
              <a:t>of</a:t>
            </a:r>
            <a:r>
              <a:rPr lang="de-DE" b="1" dirty="0"/>
              <a:t> </a:t>
            </a:r>
            <a:r>
              <a:rPr lang="de-DE" b="1" dirty="0" err="1"/>
              <a:t>ethnicity</a:t>
            </a:r>
            <a:r>
              <a:rPr lang="de-DE" b="1" dirty="0"/>
              <a:t> in </a:t>
            </a:r>
            <a:r>
              <a:rPr lang="de-DE" b="1" dirty="0" err="1"/>
              <a:t>acts</a:t>
            </a:r>
            <a:r>
              <a:rPr lang="de-DE" b="1" dirty="0"/>
              <a:t> </a:t>
            </a:r>
            <a:r>
              <a:rPr lang="de-DE" b="1" dirty="0" err="1"/>
              <a:t>of</a:t>
            </a:r>
            <a:r>
              <a:rPr lang="de-DE" b="1" dirty="0"/>
              <a:t> </a:t>
            </a:r>
            <a:r>
              <a:rPr lang="de-DE" b="1" dirty="0" err="1"/>
              <a:t>identity</a:t>
            </a:r>
            <a:endParaRPr lang="de-DE" b="1" dirty="0"/>
          </a:p>
          <a:p>
            <a:r>
              <a:rPr lang="de-DE" dirty="0" err="1"/>
              <a:t>Bibliography</a:t>
            </a:r>
            <a:r>
              <a:rPr lang="de-DE" dirty="0"/>
              <a:t>, Index</a:t>
            </a:r>
          </a:p>
          <a:p>
            <a:endParaRPr lang="de-DE" dirty="0"/>
          </a:p>
          <a:p>
            <a:endParaRPr lang="de-DE" dirty="0"/>
          </a:p>
        </p:txBody>
      </p:sp>
      <p:sp>
        <p:nvSpPr>
          <p:cNvPr id="4" name="Fußzeilenplatzhalter 3">
            <a:extLst>
              <a:ext uri="{FF2B5EF4-FFF2-40B4-BE49-F238E27FC236}">
                <a16:creationId xmlns:a16="http://schemas.microsoft.com/office/drawing/2014/main" id="{423465DC-1588-AB43-AB88-4118819B35B9}"/>
              </a:ext>
            </a:extLst>
          </p:cNvPr>
          <p:cNvSpPr>
            <a:spLocks noGrp="1"/>
          </p:cNvSpPr>
          <p:nvPr>
            <p:ph type="ftr" sz="quarter" idx="11"/>
          </p:nvPr>
        </p:nvSpPr>
        <p:spPr>
          <a:xfrm>
            <a:off x="1451568" y="259729"/>
            <a:ext cx="5855719" cy="309201"/>
          </a:xfrm>
        </p:spPr>
        <p:txBody>
          <a:bodyPr/>
          <a:lstStyle/>
          <a:p>
            <a:r>
              <a:rPr lang="de-DE"/>
              <a:t>« Actualité d’Andrée Tabouret-Keller », Journées d’études 
Strasbourg 2-3 décembre 2021, Rita Franceschini
</a:t>
            </a:r>
            <a:endParaRPr lang="de-DE" dirty="0"/>
          </a:p>
        </p:txBody>
      </p:sp>
      <p:sp>
        <p:nvSpPr>
          <p:cNvPr id="5" name="Foliennummernplatzhalter 4">
            <a:extLst>
              <a:ext uri="{FF2B5EF4-FFF2-40B4-BE49-F238E27FC236}">
                <a16:creationId xmlns:a16="http://schemas.microsoft.com/office/drawing/2014/main" id="{B0D6CF4B-8C6B-4A4E-8C43-CD671A210C39}"/>
              </a:ext>
            </a:extLst>
          </p:cNvPr>
          <p:cNvSpPr>
            <a:spLocks noGrp="1"/>
          </p:cNvSpPr>
          <p:nvPr>
            <p:ph type="sldNum" sz="quarter" idx="12"/>
          </p:nvPr>
        </p:nvSpPr>
        <p:spPr/>
        <p:txBody>
          <a:bodyPr/>
          <a:lstStyle/>
          <a:p>
            <a:fld id="{16FDE0F0-5467-5C44-B513-D0E70B0DC64B}" type="slidenum">
              <a:rPr lang="de-DE" smtClean="0"/>
              <a:t>14</a:t>
            </a:fld>
            <a:endParaRPr lang="de-DE"/>
          </a:p>
        </p:txBody>
      </p:sp>
    </p:spTree>
    <p:extLst>
      <p:ext uri="{BB962C8B-B14F-4D97-AF65-F5344CB8AC3E}">
        <p14:creationId xmlns:p14="http://schemas.microsoft.com/office/powerpoint/2010/main" val="3819909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nhaltsplatzhalter 8">
            <a:extLst>
              <a:ext uri="{FF2B5EF4-FFF2-40B4-BE49-F238E27FC236}">
                <a16:creationId xmlns:a16="http://schemas.microsoft.com/office/drawing/2014/main" id="{B2BCAAC7-4A16-5042-A0AC-36E67094DC54}"/>
              </a:ext>
            </a:extLst>
          </p:cNvPr>
          <p:cNvPicPr>
            <a:picLocks noGrp="1" noChangeAspect="1"/>
          </p:cNvPicPr>
          <p:nvPr>
            <p:ph idx="1"/>
          </p:nvPr>
        </p:nvPicPr>
        <p:blipFill>
          <a:blip r:embed="rId2"/>
          <a:stretch>
            <a:fillRect/>
          </a:stretch>
        </p:blipFill>
        <p:spPr>
          <a:xfrm>
            <a:off x="1475157" y="798972"/>
            <a:ext cx="7035576" cy="4117411"/>
          </a:xfrm>
        </p:spPr>
      </p:pic>
      <p:sp>
        <p:nvSpPr>
          <p:cNvPr id="10" name="Fußzeilenplatzhalter 9">
            <a:extLst>
              <a:ext uri="{FF2B5EF4-FFF2-40B4-BE49-F238E27FC236}">
                <a16:creationId xmlns:a16="http://schemas.microsoft.com/office/drawing/2014/main" id="{7AF1E5FF-F3CD-E445-957E-10D1D0E7459F}"/>
              </a:ext>
            </a:extLst>
          </p:cNvPr>
          <p:cNvSpPr>
            <a:spLocks noGrp="1"/>
          </p:cNvSpPr>
          <p:nvPr>
            <p:ph type="ftr" sz="quarter" idx="11"/>
          </p:nvPr>
        </p:nvSpPr>
        <p:spPr/>
        <p:txBody>
          <a:bodyPr/>
          <a:lstStyle/>
          <a:p>
            <a:r>
              <a:rPr lang="de-DE"/>
              <a:t>« Actualité d’Andrée Tabouret-Keller », Journées d’études 
Strasbourg 2-3 décembre 2021, Rita Franceschini
</a:t>
            </a:r>
          </a:p>
        </p:txBody>
      </p:sp>
      <p:sp>
        <p:nvSpPr>
          <p:cNvPr id="11" name="Foliennummernplatzhalter 10">
            <a:extLst>
              <a:ext uri="{FF2B5EF4-FFF2-40B4-BE49-F238E27FC236}">
                <a16:creationId xmlns:a16="http://schemas.microsoft.com/office/drawing/2014/main" id="{8F9034BC-C8F4-3D4D-9B38-3EE4640BC651}"/>
              </a:ext>
            </a:extLst>
          </p:cNvPr>
          <p:cNvSpPr>
            <a:spLocks noGrp="1"/>
          </p:cNvSpPr>
          <p:nvPr>
            <p:ph type="sldNum" sz="quarter" idx="12"/>
          </p:nvPr>
        </p:nvSpPr>
        <p:spPr/>
        <p:txBody>
          <a:bodyPr/>
          <a:lstStyle/>
          <a:p>
            <a:fld id="{16FDE0F0-5467-5C44-B513-D0E70B0DC64B}" type="slidenum">
              <a:rPr lang="de-DE" smtClean="0"/>
              <a:t>15</a:t>
            </a:fld>
            <a:endParaRPr lang="de-DE"/>
          </a:p>
        </p:txBody>
      </p:sp>
      <p:sp>
        <p:nvSpPr>
          <p:cNvPr id="12" name="Textfeld 11">
            <a:extLst>
              <a:ext uri="{FF2B5EF4-FFF2-40B4-BE49-F238E27FC236}">
                <a16:creationId xmlns:a16="http://schemas.microsoft.com/office/drawing/2014/main" id="{8DB0AA23-8ED8-AB43-B430-2564CC88C77A}"/>
              </a:ext>
            </a:extLst>
          </p:cNvPr>
          <p:cNvSpPr txBox="1"/>
          <p:nvPr/>
        </p:nvSpPr>
        <p:spPr>
          <a:xfrm>
            <a:off x="6947065" y="5320145"/>
            <a:ext cx="1343638" cy="369332"/>
          </a:xfrm>
          <a:prstGeom prst="rect">
            <a:avLst/>
          </a:prstGeom>
          <a:noFill/>
        </p:spPr>
        <p:txBody>
          <a:bodyPr wrap="none" rtlCol="0">
            <a:spAutoFit/>
          </a:bodyPr>
          <a:lstStyle/>
          <a:p>
            <a:r>
              <a:rPr lang="de-DE" dirty="0" err="1"/>
              <a:t>AoI</a:t>
            </a:r>
            <a:r>
              <a:rPr lang="de-DE" dirty="0"/>
              <a:t>, p. 232 </a:t>
            </a:r>
          </a:p>
        </p:txBody>
      </p:sp>
    </p:spTree>
    <p:extLst>
      <p:ext uri="{BB962C8B-B14F-4D97-AF65-F5344CB8AC3E}">
        <p14:creationId xmlns:p14="http://schemas.microsoft.com/office/powerpoint/2010/main" val="1125078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91F6DA-EDBD-454B-9F7A-BD3530E817A8}"/>
              </a:ext>
            </a:extLst>
          </p:cNvPr>
          <p:cNvSpPr>
            <a:spLocks noGrp="1"/>
          </p:cNvSpPr>
          <p:nvPr>
            <p:ph type="title"/>
          </p:nvPr>
        </p:nvSpPr>
        <p:spPr/>
        <p:txBody>
          <a:bodyPr/>
          <a:lstStyle/>
          <a:p>
            <a:r>
              <a:rPr lang="de-DE" dirty="0" err="1"/>
              <a:t>Domande</a:t>
            </a:r>
            <a:r>
              <a:rPr lang="de-DE" dirty="0"/>
              <a:t> </a:t>
            </a:r>
            <a:r>
              <a:rPr lang="de-DE" dirty="0" err="1"/>
              <a:t>che</a:t>
            </a:r>
            <a:r>
              <a:rPr lang="de-DE" dirty="0"/>
              <a:t> </a:t>
            </a:r>
            <a:r>
              <a:rPr lang="de-DE" dirty="0" err="1"/>
              <a:t>hanno</a:t>
            </a:r>
            <a:r>
              <a:rPr lang="de-DE" dirty="0"/>
              <a:t> </a:t>
            </a:r>
            <a:r>
              <a:rPr lang="de-DE" dirty="0" err="1"/>
              <a:t>guidato</a:t>
            </a:r>
            <a:r>
              <a:rPr lang="de-DE" dirty="0"/>
              <a:t> la </a:t>
            </a:r>
            <a:r>
              <a:rPr lang="de-DE" dirty="0" err="1"/>
              <a:t>lettura</a:t>
            </a:r>
            <a:r>
              <a:rPr lang="de-DE" dirty="0"/>
              <a:t> </a:t>
            </a:r>
            <a:r>
              <a:rPr lang="de-DE" dirty="0" err="1"/>
              <a:t>degli</a:t>
            </a:r>
            <a:r>
              <a:rPr lang="de-DE" dirty="0"/>
              <a:t> </a:t>
            </a:r>
            <a:r>
              <a:rPr lang="de-DE" dirty="0" err="1"/>
              <a:t>AoI</a:t>
            </a:r>
            <a:r>
              <a:rPr lang="de-DE" dirty="0"/>
              <a:t> 1985</a:t>
            </a:r>
          </a:p>
        </p:txBody>
      </p:sp>
      <p:sp>
        <p:nvSpPr>
          <p:cNvPr id="3" name="Inhaltsplatzhalter 2">
            <a:extLst>
              <a:ext uri="{FF2B5EF4-FFF2-40B4-BE49-F238E27FC236}">
                <a16:creationId xmlns:a16="http://schemas.microsoft.com/office/drawing/2014/main" id="{606755C7-617A-E44C-B3BF-9393462229D2}"/>
              </a:ext>
            </a:extLst>
          </p:cNvPr>
          <p:cNvSpPr>
            <a:spLocks noGrp="1"/>
          </p:cNvSpPr>
          <p:nvPr>
            <p:ph idx="1"/>
          </p:nvPr>
        </p:nvSpPr>
        <p:spPr>
          <a:xfrm>
            <a:off x="1534696" y="2015732"/>
            <a:ext cx="10466804" cy="4009511"/>
          </a:xfrm>
        </p:spPr>
        <p:txBody>
          <a:bodyPr>
            <a:normAutofit fontScale="70000" lnSpcReduction="20000"/>
          </a:bodyPr>
          <a:lstStyle/>
          <a:p>
            <a:pPr marL="457200" lvl="0" indent="-457200">
              <a:buFont typeface="+mj-lt"/>
              <a:buAutoNum type="arabicPeriod"/>
            </a:pPr>
            <a:r>
              <a:rPr lang="it-IT" b="1" dirty="0"/>
              <a:t>Che novità portava, all’epoca, il volume rispetto alla discussione circostante in </a:t>
            </a:r>
            <a:r>
              <a:rPr lang="it-IT" b="1" dirty="0" err="1"/>
              <a:t>creolistica</a:t>
            </a:r>
            <a:r>
              <a:rPr lang="it-IT" b="1" dirty="0"/>
              <a:t> e in genere in sociolinguistica?</a:t>
            </a:r>
            <a:endParaRPr lang="de-DE" b="1" dirty="0"/>
          </a:p>
          <a:p>
            <a:pPr marL="457200" lvl="0" indent="-457200">
              <a:buFont typeface="+mj-lt"/>
              <a:buAutoNum type="arabicPeriod"/>
            </a:pPr>
            <a:r>
              <a:rPr lang="it-IT" b="1" dirty="0"/>
              <a:t>In che modo il loro approccio spiccava, ossia: come la comparsa degli </a:t>
            </a:r>
            <a:r>
              <a:rPr lang="it-IT" b="1" dirty="0" err="1"/>
              <a:t>AoI</a:t>
            </a:r>
            <a:r>
              <a:rPr lang="it-IT" b="1" dirty="0"/>
              <a:t> sono da contestualizzare nel discorso scientifico della fine degli anni ’80?</a:t>
            </a:r>
            <a:endParaRPr lang="de-DE" b="1" dirty="0"/>
          </a:p>
          <a:p>
            <a:pPr marL="457200" lvl="0" indent="-457200">
              <a:buFont typeface="+mj-lt"/>
              <a:buAutoNum type="arabicPeriod"/>
            </a:pPr>
            <a:r>
              <a:rPr lang="it-IT" dirty="0"/>
              <a:t>Che influenza ha avuto l’approccio e fino a dove esso è riconoscibile anche fino ai nostri giorni – visto che il volume viene ancora ampiamente citato?</a:t>
            </a:r>
            <a:endParaRPr lang="de-DE" dirty="0"/>
          </a:p>
          <a:p>
            <a:pPr marL="457200" lvl="0" indent="-457200">
              <a:buFont typeface="+mj-lt"/>
              <a:buAutoNum type="arabicPeriod"/>
            </a:pPr>
            <a:r>
              <a:rPr lang="it-IT" dirty="0"/>
              <a:t>Come i concetti-base, quali </a:t>
            </a:r>
            <a:r>
              <a:rPr lang="it-IT" b="1" dirty="0"/>
              <a:t>proiezione</a:t>
            </a:r>
            <a:r>
              <a:rPr lang="it-IT" dirty="0"/>
              <a:t>, </a:t>
            </a:r>
            <a:r>
              <a:rPr lang="it-IT" b="1" dirty="0"/>
              <a:t>focalizzazione</a:t>
            </a:r>
            <a:r>
              <a:rPr lang="it-IT" dirty="0"/>
              <a:t> e </a:t>
            </a:r>
            <a:r>
              <a:rPr lang="it-IT" b="1" dirty="0"/>
              <a:t>diffusione</a:t>
            </a:r>
            <a:r>
              <a:rPr lang="it-IT" dirty="0"/>
              <a:t>, possono essere utili per descrivere società odierne caratterizzate da una </a:t>
            </a:r>
            <a:r>
              <a:rPr lang="it-IT" i="1" dirty="0"/>
              <a:t>super-</a:t>
            </a:r>
            <a:r>
              <a:rPr lang="it-IT" i="1" dirty="0" err="1"/>
              <a:t>diversity</a:t>
            </a:r>
            <a:r>
              <a:rPr lang="it-IT" dirty="0"/>
              <a:t> (usando – fra i molti termini alla moda – quello coniato da Steven </a:t>
            </a:r>
            <a:r>
              <a:rPr lang="it-IT" dirty="0" err="1"/>
              <a:t>Vertovec</a:t>
            </a:r>
            <a:r>
              <a:rPr lang="it-IT" dirty="0"/>
              <a:t>)?</a:t>
            </a:r>
            <a:endParaRPr lang="de-DE" dirty="0"/>
          </a:p>
          <a:p>
            <a:pPr marL="457200" lvl="0" indent="-457200">
              <a:buFont typeface="+mj-lt"/>
              <a:buAutoNum type="arabicPeriod"/>
            </a:pPr>
            <a:r>
              <a:rPr lang="it-IT" dirty="0"/>
              <a:t>Autoriflessione? </a:t>
            </a:r>
            <a:r>
              <a:rPr lang="it-IT" b="1" dirty="0"/>
              <a:t>L’adozione linguistica </a:t>
            </a:r>
            <a:r>
              <a:rPr lang="it-IT" dirty="0"/>
              <a:t>– come l’ho chiamata – osservando degli svizzeri-tedeschi che si appropriavano in modo spontaneo l’italiano a Basilea – estendendo poi la ampia variabilità verso un modello linguistico che vede come perni – come forze sottostanti – è stata influenzata dagli </a:t>
            </a:r>
            <a:r>
              <a:rPr lang="it-IT" dirty="0" err="1"/>
              <a:t>AoI</a:t>
            </a:r>
            <a:r>
              <a:rPr lang="it-IT" dirty="0"/>
              <a:t>?</a:t>
            </a:r>
          </a:p>
          <a:p>
            <a:pPr marL="914400" lvl="1" indent="-457200">
              <a:buFont typeface="+mj-lt"/>
              <a:buAutoNum type="arabicPeriod"/>
            </a:pPr>
            <a:r>
              <a:rPr lang="it-IT" dirty="0"/>
              <a:t>la </a:t>
            </a:r>
            <a:r>
              <a:rPr lang="it-IT" b="1" dirty="0"/>
              <a:t>flessibilità</a:t>
            </a:r>
            <a:r>
              <a:rPr lang="it-IT" dirty="0"/>
              <a:t> (individuale e collettiva), </a:t>
            </a:r>
          </a:p>
          <a:p>
            <a:pPr marL="914400" lvl="1" indent="-457200">
              <a:buFont typeface="+mj-lt"/>
              <a:buAutoNum type="arabicPeriod"/>
            </a:pPr>
            <a:r>
              <a:rPr lang="it-IT" dirty="0"/>
              <a:t>la </a:t>
            </a:r>
            <a:r>
              <a:rPr lang="it-IT" b="1" dirty="0"/>
              <a:t>mobilità</a:t>
            </a:r>
            <a:r>
              <a:rPr lang="it-IT" dirty="0"/>
              <a:t> (come indole fondamentale dell’essere umano, </a:t>
            </a:r>
          </a:p>
          <a:p>
            <a:pPr marL="914400" lvl="1" indent="-457200">
              <a:buFont typeface="+mj-lt"/>
              <a:buAutoNum type="arabicPeriod"/>
            </a:pPr>
            <a:r>
              <a:rPr lang="it-IT" dirty="0"/>
              <a:t>la </a:t>
            </a:r>
            <a:r>
              <a:rPr lang="it-IT" b="1" dirty="0"/>
              <a:t>variabilità</a:t>
            </a:r>
            <a:r>
              <a:rPr lang="it-IT" dirty="0"/>
              <a:t> dell’espressione linguistica</a:t>
            </a:r>
          </a:p>
          <a:p>
            <a:pPr marL="914400" lvl="1" indent="-457200">
              <a:buFont typeface="+mj-lt"/>
              <a:buAutoNum type="arabicPeriod"/>
            </a:pPr>
            <a:r>
              <a:rPr lang="it-IT" dirty="0"/>
              <a:t> l</a:t>
            </a:r>
            <a:r>
              <a:rPr lang="it-IT" b="1" dirty="0"/>
              <a:t>’identità</a:t>
            </a:r>
            <a:r>
              <a:rPr lang="it-IT" dirty="0"/>
              <a:t> (come collante)</a:t>
            </a:r>
            <a:endParaRPr lang="de-DE" dirty="0"/>
          </a:p>
        </p:txBody>
      </p:sp>
      <p:sp>
        <p:nvSpPr>
          <p:cNvPr id="4" name="Fußzeilenplatzhalter 3">
            <a:extLst>
              <a:ext uri="{FF2B5EF4-FFF2-40B4-BE49-F238E27FC236}">
                <a16:creationId xmlns:a16="http://schemas.microsoft.com/office/drawing/2014/main" id="{9E0CC0CB-2DBA-DE49-86F9-ECA09F4DF298}"/>
              </a:ext>
            </a:extLst>
          </p:cNvPr>
          <p:cNvSpPr>
            <a:spLocks noGrp="1"/>
          </p:cNvSpPr>
          <p:nvPr>
            <p:ph type="ftr" sz="quarter" idx="11"/>
          </p:nvPr>
        </p:nvSpPr>
        <p:spPr/>
        <p:txBody>
          <a:bodyPr/>
          <a:lstStyle/>
          <a:p>
            <a:r>
              <a:rPr lang="de-DE"/>
              <a:t>« Actualité d’Andrée Tabouret-Keller », Journées d’études 
Strasbourg 2-3 décembre 2021, Rita Franceschini
</a:t>
            </a:r>
            <a:endParaRPr lang="de-DE" dirty="0"/>
          </a:p>
        </p:txBody>
      </p:sp>
      <p:sp>
        <p:nvSpPr>
          <p:cNvPr id="5" name="Foliennummernplatzhalter 4">
            <a:extLst>
              <a:ext uri="{FF2B5EF4-FFF2-40B4-BE49-F238E27FC236}">
                <a16:creationId xmlns:a16="http://schemas.microsoft.com/office/drawing/2014/main" id="{1549E6BA-0DE9-B946-8501-C672A9E597D7}"/>
              </a:ext>
            </a:extLst>
          </p:cNvPr>
          <p:cNvSpPr>
            <a:spLocks noGrp="1"/>
          </p:cNvSpPr>
          <p:nvPr>
            <p:ph type="sldNum" sz="quarter" idx="12"/>
          </p:nvPr>
        </p:nvSpPr>
        <p:spPr/>
        <p:txBody>
          <a:bodyPr/>
          <a:lstStyle/>
          <a:p>
            <a:fld id="{16FDE0F0-5467-5C44-B513-D0E70B0DC64B}" type="slidenum">
              <a:rPr lang="de-DE" smtClean="0"/>
              <a:t>16</a:t>
            </a:fld>
            <a:endParaRPr lang="de-DE"/>
          </a:p>
        </p:txBody>
      </p:sp>
    </p:spTree>
    <p:extLst>
      <p:ext uri="{BB962C8B-B14F-4D97-AF65-F5344CB8AC3E}">
        <p14:creationId xmlns:p14="http://schemas.microsoft.com/office/powerpoint/2010/main" val="2709010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4E2E70-63D3-4E40-A6B3-AA9F92919748}"/>
              </a:ext>
            </a:extLst>
          </p:cNvPr>
          <p:cNvSpPr>
            <a:spLocks noGrp="1"/>
          </p:cNvSpPr>
          <p:nvPr>
            <p:ph type="title"/>
          </p:nvPr>
        </p:nvSpPr>
        <p:spPr>
          <a:xfrm>
            <a:off x="1496596" y="1527320"/>
            <a:ext cx="9520158" cy="1049235"/>
          </a:xfrm>
        </p:spPr>
        <p:txBody>
          <a:bodyPr>
            <a:noAutofit/>
          </a:bodyPr>
          <a:lstStyle/>
          <a:p>
            <a:pPr lvl="0"/>
            <a:r>
              <a:rPr lang="it-IT" sz="1800" b="1" dirty="0"/>
              <a:t>1. Che novità portava, all’epoca, il volume rispetto alla discussione circostante in </a:t>
            </a:r>
            <a:r>
              <a:rPr lang="it-IT" sz="1800" b="1" dirty="0" err="1"/>
              <a:t>creolistica</a:t>
            </a:r>
            <a:r>
              <a:rPr lang="it-IT" sz="1800" b="1" dirty="0"/>
              <a:t> e in genere in sociolinguistica?</a:t>
            </a:r>
            <a:br>
              <a:rPr lang="de-DE" sz="1800" b="1" dirty="0"/>
            </a:br>
            <a:r>
              <a:rPr lang="de-DE" sz="1800" b="1" dirty="0"/>
              <a:t>2. </a:t>
            </a:r>
            <a:r>
              <a:rPr lang="it-IT" sz="1800" b="1" dirty="0"/>
              <a:t>In che modo il loro approccio spiccava, ossia: come la comparsa degli </a:t>
            </a:r>
            <a:r>
              <a:rPr lang="it-IT" sz="1800" b="1" dirty="0" err="1"/>
              <a:t>AoI</a:t>
            </a:r>
            <a:r>
              <a:rPr lang="it-IT" sz="1800" b="1" dirty="0"/>
              <a:t> sono da contestualizzare nel discorso scientifico della fine degli anni ’80?</a:t>
            </a:r>
            <a:br>
              <a:rPr lang="de-DE" sz="1800" dirty="0"/>
            </a:br>
            <a:br>
              <a:rPr lang="de-DE" sz="1800" dirty="0"/>
            </a:br>
            <a:br>
              <a:rPr lang="de-DE" sz="1800" dirty="0"/>
            </a:br>
            <a:endParaRPr lang="de-DE" sz="1800" dirty="0"/>
          </a:p>
        </p:txBody>
      </p:sp>
      <p:sp>
        <p:nvSpPr>
          <p:cNvPr id="3" name="Inhaltsplatzhalter 2">
            <a:extLst>
              <a:ext uri="{FF2B5EF4-FFF2-40B4-BE49-F238E27FC236}">
                <a16:creationId xmlns:a16="http://schemas.microsoft.com/office/drawing/2014/main" id="{29195B43-5568-2F4C-B119-FE50C2F31042}"/>
              </a:ext>
            </a:extLst>
          </p:cNvPr>
          <p:cNvSpPr>
            <a:spLocks noGrp="1"/>
          </p:cNvSpPr>
          <p:nvPr>
            <p:ph idx="1"/>
          </p:nvPr>
        </p:nvSpPr>
        <p:spPr>
          <a:xfrm>
            <a:off x="1329492" y="2051937"/>
            <a:ext cx="9520158" cy="3450613"/>
          </a:xfrm>
        </p:spPr>
        <p:txBody>
          <a:bodyPr>
            <a:noAutofit/>
          </a:bodyPr>
          <a:lstStyle/>
          <a:p>
            <a:pPr marL="0" indent="0">
              <a:lnSpc>
                <a:spcPct val="100000"/>
              </a:lnSpc>
              <a:buNone/>
            </a:pPr>
            <a:r>
              <a:rPr lang="en-US" sz="1800" dirty="0"/>
              <a:t>Noam Chomsky, 1965, Aspects of the Theory of Syntax, Mass.</a:t>
            </a:r>
            <a:endParaRPr lang="de-DE" sz="1800" dirty="0"/>
          </a:p>
          <a:p>
            <a:pPr marL="0" indent="0">
              <a:lnSpc>
                <a:spcPct val="100000"/>
              </a:lnSpc>
              <a:buNone/>
            </a:pPr>
            <a:r>
              <a:rPr lang="en-US" sz="1800" dirty="0" err="1"/>
              <a:t>Labov</a:t>
            </a:r>
            <a:r>
              <a:rPr lang="en-US" sz="1800" dirty="0"/>
              <a:t>, William, 1980, Is there a Creole speech community? In: A. </a:t>
            </a:r>
            <a:r>
              <a:rPr lang="en-US" sz="1800" dirty="0" err="1"/>
              <a:t>Valdman</a:t>
            </a:r>
            <a:r>
              <a:rPr lang="en-US" sz="1800" dirty="0"/>
              <a:t>/</a:t>
            </a:r>
            <a:r>
              <a:rPr lang="en-US" sz="1800" dirty="0" err="1"/>
              <a:t>A.Highfield</a:t>
            </a:r>
            <a:r>
              <a:rPr lang="en-US" sz="1800" dirty="0"/>
              <a:t> (ed.) Theoretical orientations in creole studies, NY.</a:t>
            </a:r>
          </a:p>
          <a:p>
            <a:pPr marL="0" indent="0">
              <a:lnSpc>
                <a:spcPct val="100000"/>
              </a:lnSpc>
              <a:buNone/>
            </a:pPr>
            <a:r>
              <a:rPr lang="de-DE" sz="1800" dirty="0"/>
              <a:t>Lesley </a:t>
            </a:r>
            <a:r>
              <a:rPr lang="en-US" sz="1800" dirty="0"/>
              <a:t>Milroy, L., 1980, Language and social networks, Oxford.</a:t>
            </a:r>
            <a:endParaRPr lang="de-DE" sz="1800" dirty="0"/>
          </a:p>
          <a:p>
            <a:pPr marL="0" indent="0">
              <a:lnSpc>
                <a:spcPct val="100000"/>
              </a:lnSpc>
              <a:buNone/>
            </a:pPr>
            <a:r>
              <a:rPr lang="en-US" sz="1800" dirty="0"/>
              <a:t>Derek Bickerton, 1983, Creole languages</a:t>
            </a:r>
            <a:r>
              <a:rPr lang="de-DE" sz="1800" dirty="0"/>
              <a:t>, </a:t>
            </a:r>
            <a:r>
              <a:rPr lang="en-US" sz="1800" dirty="0"/>
              <a:t>Scientific American. </a:t>
            </a:r>
            <a:endParaRPr lang="de-DE" sz="1800" dirty="0"/>
          </a:p>
          <a:p>
            <a:pPr marL="0" indent="0">
              <a:lnSpc>
                <a:spcPct val="100000"/>
              </a:lnSpc>
              <a:buNone/>
            </a:pPr>
            <a:r>
              <a:rPr lang="en-US" sz="1800" dirty="0"/>
              <a:t>Derek Bickerton, 1984, the language bioprogram hypothesis, Behavioral and brain sciences,</a:t>
            </a:r>
          </a:p>
          <a:p>
            <a:pPr marL="0" indent="0">
              <a:lnSpc>
                <a:spcPct val="100000"/>
              </a:lnSpc>
              <a:buNone/>
            </a:pPr>
            <a:r>
              <a:rPr lang="de-DE" sz="1800" dirty="0"/>
              <a:t>Suzanne </a:t>
            </a:r>
            <a:r>
              <a:rPr lang="de-DE" sz="1800" dirty="0" err="1"/>
              <a:t>Romaine</a:t>
            </a:r>
            <a:r>
              <a:rPr lang="de-DE" sz="1800" dirty="0"/>
              <a:t>, 1988, „</a:t>
            </a:r>
            <a:r>
              <a:rPr lang="de-DE" sz="1800" dirty="0" err="1"/>
              <a:t>Contributions</a:t>
            </a:r>
            <a:r>
              <a:rPr lang="de-DE" sz="1800" dirty="0"/>
              <a:t> </a:t>
            </a:r>
            <a:r>
              <a:rPr lang="de-DE" sz="1800" dirty="0" err="1"/>
              <a:t>from</a:t>
            </a:r>
            <a:r>
              <a:rPr lang="de-DE" sz="1800" dirty="0"/>
              <a:t> </a:t>
            </a:r>
            <a:r>
              <a:rPr lang="de-DE" sz="1800" dirty="0" err="1"/>
              <a:t>pidgin</a:t>
            </a:r>
            <a:r>
              <a:rPr lang="de-DE" sz="1800" dirty="0"/>
              <a:t> </a:t>
            </a:r>
            <a:r>
              <a:rPr lang="de-DE" sz="1800" dirty="0" err="1"/>
              <a:t>and</a:t>
            </a:r>
            <a:r>
              <a:rPr lang="de-DE" sz="1800" dirty="0"/>
              <a:t> </a:t>
            </a:r>
            <a:r>
              <a:rPr lang="de-DE" sz="1800" dirty="0" err="1"/>
              <a:t>creole</a:t>
            </a:r>
            <a:r>
              <a:rPr lang="de-DE" sz="1800" dirty="0"/>
              <a:t> </a:t>
            </a:r>
            <a:r>
              <a:rPr lang="de-DE" sz="1800" dirty="0" err="1"/>
              <a:t>studies</a:t>
            </a:r>
            <a:r>
              <a:rPr lang="de-DE" sz="1800" dirty="0"/>
              <a:t> </a:t>
            </a:r>
            <a:r>
              <a:rPr lang="de-DE" sz="1800" dirty="0" err="1"/>
              <a:t>to</a:t>
            </a:r>
            <a:r>
              <a:rPr lang="de-DE" sz="1800" dirty="0"/>
              <a:t> a </a:t>
            </a:r>
            <a:r>
              <a:rPr lang="de-DE" sz="1800" dirty="0" err="1"/>
              <a:t>sociolinguistic</a:t>
            </a:r>
            <a:r>
              <a:rPr lang="de-DE" sz="1800" dirty="0"/>
              <a:t> </a:t>
            </a:r>
            <a:r>
              <a:rPr lang="de-DE" sz="1800" dirty="0" err="1"/>
              <a:t>theory</a:t>
            </a:r>
            <a:r>
              <a:rPr lang="de-DE" sz="1800" dirty="0"/>
              <a:t> </a:t>
            </a:r>
            <a:r>
              <a:rPr lang="de-DE" sz="1800" dirty="0" err="1"/>
              <a:t>of</a:t>
            </a:r>
            <a:r>
              <a:rPr lang="de-DE" sz="1800" dirty="0"/>
              <a:t> </a:t>
            </a:r>
            <a:r>
              <a:rPr lang="de-DE" sz="1800" dirty="0" err="1"/>
              <a:t>language</a:t>
            </a:r>
            <a:r>
              <a:rPr lang="de-DE" sz="1800" dirty="0"/>
              <a:t> </a:t>
            </a:r>
            <a:r>
              <a:rPr lang="de-DE" sz="1800" dirty="0" err="1"/>
              <a:t>change</a:t>
            </a:r>
            <a:r>
              <a:rPr lang="de-DE" sz="1800" dirty="0"/>
              <a:t>“, IJSL 71.</a:t>
            </a:r>
          </a:p>
          <a:p>
            <a:pPr marL="0" indent="0">
              <a:lnSpc>
                <a:spcPct val="100000"/>
              </a:lnSpc>
              <a:buNone/>
            </a:pPr>
            <a:r>
              <a:rPr lang="de-DE" sz="1800" dirty="0"/>
              <a:t>John A. Holm, 198</a:t>
            </a:r>
            <a:r>
              <a:rPr lang="en-US" sz="1800" dirty="0"/>
              <a:t>9, Pidgin and Creoles, Cambridge.</a:t>
            </a:r>
          </a:p>
          <a:p>
            <a:pPr marL="0" indent="0">
              <a:lnSpc>
                <a:spcPct val="100000"/>
              </a:lnSpc>
              <a:buNone/>
            </a:pPr>
            <a:r>
              <a:rPr lang="de-DE" sz="1800" dirty="0"/>
              <a:t>Dennis R. Preston, 1989, </a:t>
            </a:r>
            <a:r>
              <a:rPr lang="de-DE" sz="1800" dirty="0" err="1"/>
              <a:t>Perceptual</a:t>
            </a:r>
            <a:r>
              <a:rPr lang="de-DE" sz="1800" dirty="0"/>
              <a:t> </a:t>
            </a:r>
            <a:r>
              <a:rPr lang="de-DE" sz="1800" dirty="0" err="1"/>
              <a:t>dialectology</a:t>
            </a:r>
            <a:r>
              <a:rPr lang="de-DE" sz="1800" dirty="0"/>
              <a:t>: </a:t>
            </a:r>
            <a:r>
              <a:rPr lang="de-DE" sz="1800" dirty="0" err="1"/>
              <a:t>Nonlinguists</a:t>
            </a:r>
            <a:r>
              <a:rPr lang="de-DE" sz="1800" dirty="0"/>
              <a:t>' </a:t>
            </a:r>
            <a:r>
              <a:rPr lang="de-DE" sz="1800" dirty="0" err="1"/>
              <a:t>views</a:t>
            </a:r>
            <a:r>
              <a:rPr lang="de-DE" sz="1800" dirty="0"/>
              <a:t> </a:t>
            </a:r>
            <a:r>
              <a:rPr lang="de-DE" sz="1800" dirty="0" err="1"/>
              <a:t>of</a:t>
            </a:r>
            <a:r>
              <a:rPr lang="de-DE" sz="1800" dirty="0"/>
              <a:t> </a:t>
            </a:r>
            <a:r>
              <a:rPr lang="de-DE" sz="1800" dirty="0" err="1"/>
              <a:t>areal</a:t>
            </a:r>
            <a:r>
              <a:rPr lang="de-DE" sz="1800" dirty="0"/>
              <a:t> </a:t>
            </a:r>
            <a:r>
              <a:rPr lang="de-DE" sz="1800" dirty="0" err="1"/>
              <a:t>linguistics</a:t>
            </a:r>
            <a:r>
              <a:rPr lang="de-DE" sz="1800" dirty="0"/>
              <a:t>, Dordrecht</a:t>
            </a:r>
          </a:p>
          <a:p>
            <a:pPr marL="0" indent="0">
              <a:lnSpc>
                <a:spcPct val="100000"/>
              </a:lnSpc>
              <a:buNone/>
            </a:pPr>
            <a:endParaRPr lang="de-DE" sz="1800" dirty="0"/>
          </a:p>
          <a:p>
            <a:r>
              <a:rPr lang="en-US" sz="1800" dirty="0"/>
              <a:t> </a:t>
            </a:r>
            <a:endParaRPr lang="de-DE" sz="1800" dirty="0"/>
          </a:p>
          <a:p>
            <a:endParaRPr lang="de-DE" sz="1800" dirty="0"/>
          </a:p>
        </p:txBody>
      </p:sp>
      <p:sp>
        <p:nvSpPr>
          <p:cNvPr id="4" name="Textfeld 3">
            <a:extLst>
              <a:ext uri="{FF2B5EF4-FFF2-40B4-BE49-F238E27FC236}">
                <a16:creationId xmlns:a16="http://schemas.microsoft.com/office/drawing/2014/main" id="{F517BAC7-694B-9447-8335-B0FD619E7EBC}"/>
              </a:ext>
            </a:extLst>
          </p:cNvPr>
          <p:cNvSpPr txBox="1"/>
          <p:nvPr/>
        </p:nvSpPr>
        <p:spPr>
          <a:xfrm>
            <a:off x="240732" y="342900"/>
            <a:ext cx="1088760" cy="369332"/>
          </a:xfrm>
          <a:prstGeom prst="rect">
            <a:avLst/>
          </a:prstGeom>
          <a:noFill/>
        </p:spPr>
        <p:txBody>
          <a:bodyPr wrap="none" rtlCol="0">
            <a:spAutoFit/>
          </a:bodyPr>
          <a:lstStyle/>
          <a:p>
            <a:r>
              <a:rPr lang="de-DE" dirty="0" err="1"/>
              <a:t>AoI</a:t>
            </a:r>
            <a:r>
              <a:rPr lang="de-DE" dirty="0"/>
              <a:t> </a:t>
            </a:r>
            <a:r>
              <a:rPr lang="de-DE" b="1" dirty="0"/>
              <a:t>1985</a:t>
            </a:r>
          </a:p>
        </p:txBody>
      </p:sp>
      <p:sp>
        <p:nvSpPr>
          <p:cNvPr id="5" name="Fußzeilenplatzhalter 4">
            <a:extLst>
              <a:ext uri="{FF2B5EF4-FFF2-40B4-BE49-F238E27FC236}">
                <a16:creationId xmlns:a16="http://schemas.microsoft.com/office/drawing/2014/main" id="{67C46FF5-1AF2-DC46-BE47-E3871CC81465}"/>
              </a:ext>
            </a:extLst>
          </p:cNvPr>
          <p:cNvSpPr>
            <a:spLocks noGrp="1"/>
          </p:cNvSpPr>
          <p:nvPr>
            <p:ph type="ftr" sz="quarter" idx="11"/>
          </p:nvPr>
        </p:nvSpPr>
        <p:spPr/>
        <p:txBody>
          <a:bodyPr/>
          <a:lstStyle/>
          <a:p>
            <a:r>
              <a:rPr lang="de-DE"/>
              <a:t>« Actualité d’Andrée Tabouret-Keller », Journées d’études 
Strasbourg 2-3 décembre 2021, Rita Franceschini
</a:t>
            </a:r>
          </a:p>
        </p:txBody>
      </p:sp>
      <p:sp>
        <p:nvSpPr>
          <p:cNvPr id="6" name="Foliennummernplatzhalter 5">
            <a:extLst>
              <a:ext uri="{FF2B5EF4-FFF2-40B4-BE49-F238E27FC236}">
                <a16:creationId xmlns:a16="http://schemas.microsoft.com/office/drawing/2014/main" id="{11BBDA0A-05F2-704A-B854-08691CB9CED3}"/>
              </a:ext>
            </a:extLst>
          </p:cNvPr>
          <p:cNvSpPr>
            <a:spLocks noGrp="1"/>
          </p:cNvSpPr>
          <p:nvPr>
            <p:ph type="sldNum" sz="quarter" idx="12"/>
          </p:nvPr>
        </p:nvSpPr>
        <p:spPr/>
        <p:txBody>
          <a:bodyPr/>
          <a:lstStyle/>
          <a:p>
            <a:fld id="{16FDE0F0-5467-5C44-B513-D0E70B0DC64B}" type="slidenum">
              <a:rPr lang="de-DE" smtClean="0"/>
              <a:t>17</a:t>
            </a:fld>
            <a:endParaRPr lang="de-DE"/>
          </a:p>
        </p:txBody>
      </p:sp>
    </p:spTree>
    <p:extLst>
      <p:ext uri="{BB962C8B-B14F-4D97-AF65-F5344CB8AC3E}">
        <p14:creationId xmlns:p14="http://schemas.microsoft.com/office/powerpoint/2010/main" val="3196505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552982-5E8D-B24F-B7E8-B58F1C94E78E}"/>
              </a:ext>
            </a:extLst>
          </p:cNvPr>
          <p:cNvSpPr>
            <a:spLocks noGrp="1"/>
          </p:cNvSpPr>
          <p:nvPr>
            <p:ph type="title"/>
          </p:nvPr>
        </p:nvSpPr>
        <p:spPr/>
        <p:txBody>
          <a:bodyPr/>
          <a:lstStyle/>
          <a:p>
            <a:r>
              <a:rPr lang="de-DE" dirty="0"/>
              <a:t>..</a:t>
            </a:r>
            <a:r>
              <a:rPr lang="de-DE" dirty="0" err="1"/>
              <a:t>mancano</a:t>
            </a:r>
            <a:r>
              <a:rPr lang="de-DE" dirty="0"/>
              <a:t>... </a:t>
            </a:r>
            <a:r>
              <a:rPr lang="de-DE" dirty="0" err="1"/>
              <a:t>p.es</a:t>
            </a:r>
            <a:r>
              <a:rPr lang="de-DE" dirty="0"/>
              <a:t>.:</a:t>
            </a:r>
          </a:p>
        </p:txBody>
      </p:sp>
      <p:sp>
        <p:nvSpPr>
          <p:cNvPr id="3" name="Inhaltsplatzhalter 2">
            <a:extLst>
              <a:ext uri="{FF2B5EF4-FFF2-40B4-BE49-F238E27FC236}">
                <a16:creationId xmlns:a16="http://schemas.microsoft.com/office/drawing/2014/main" id="{A251628A-919A-7547-BB89-0A7F638D91E5}"/>
              </a:ext>
            </a:extLst>
          </p:cNvPr>
          <p:cNvSpPr>
            <a:spLocks noGrp="1"/>
          </p:cNvSpPr>
          <p:nvPr>
            <p:ph idx="1"/>
          </p:nvPr>
        </p:nvSpPr>
        <p:spPr>
          <a:xfrm>
            <a:off x="1191796" y="1977632"/>
            <a:ext cx="9520158" cy="3450613"/>
          </a:xfrm>
        </p:spPr>
        <p:txBody>
          <a:bodyPr>
            <a:normAutofit fontScale="70000" lnSpcReduction="20000"/>
          </a:bodyPr>
          <a:lstStyle/>
          <a:p>
            <a:r>
              <a:rPr lang="de-CH" dirty="0"/>
              <a:t>Dell </a:t>
            </a:r>
            <a:r>
              <a:rPr lang="de-CH" dirty="0" err="1"/>
              <a:t>Hymes</a:t>
            </a:r>
            <a:r>
              <a:rPr lang="de-CH" dirty="0"/>
              <a:t>, 1962, «The </a:t>
            </a:r>
            <a:r>
              <a:rPr lang="de-CH" dirty="0" err="1"/>
              <a:t>Ethnography</a:t>
            </a:r>
            <a:r>
              <a:rPr lang="de-CH" dirty="0"/>
              <a:t> </a:t>
            </a:r>
            <a:r>
              <a:rPr lang="de-CH" dirty="0" err="1"/>
              <a:t>of</a:t>
            </a:r>
            <a:r>
              <a:rPr lang="de-CH" dirty="0"/>
              <a:t> </a:t>
            </a:r>
            <a:r>
              <a:rPr lang="de-CH" dirty="0" err="1"/>
              <a:t>Speaking</a:t>
            </a:r>
            <a:r>
              <a:rPr lang="de-CH" dirty="0"/>
              <a:t>», </a:t>
            </a:r>
            <a:r>
              <a:rPr lang="de-DE" dirty="0"/>
              <a:t> In T. </a:t>
            </a:r>
            <a:r>
              <a:rPr lang="de-DE" dirty="0" err="1"/>
              <a:t>Gladwin</a:t>
            </a:r>
            <a:r>
              <a:rPr lang="de-DE" dirty="0"/>
              <a:t> &amp; W. C. </a:t>
            </a:r>
            <a:r>
              <a:rPr lang="de-DE" dirty="0" err="1"/>
              <a:t>Sturtevant</a:t>
            </a:r>
            <a:r>
              <a:rPr lang="de-DE" dirty="0"/>
              <a:t> (</a:t>
            </a:r>
            <a:r>
              <a:rPr lang="de-DE" dirty="0" err="1"/>
              <a:t>eds</a:t>
            </a:r>
            <a:r>
              <a:rPr lang="de-DE" dirty="0"/>
              <a:t>.), Anthropology </a:t>
            </a:r>
            <a:r>
              <a:rPr lang="de-DE" dirty="0" err="1"/>
              <a:t>and</a:t>
            </a:r>
            <a:r>
              <a:rPr lang="de-DE" dirty="0"/>
              <a:t> human </a:t>
            </a:r>
            <a:r>
              <a:rPr lang="de-DE" dirty="0" err="1"/>
              <a:t>behavior</a:t>
            </a:r>
            <a:r>
              <a:rPr lang="de-DE" dirty="0"/>
              <a:t>. Washington, DC: Anthropological Society </a:t>
            </a:r>
            <a:r>
              <a:rPr lang="de-DE" dirty="0" err="1"/>
              <a:t>of</a:t>
            </a:r>
            <a:r>
              <a:rPr lang="de-DE" dirty="0"/>
              <a:t> Washington. 15–53.</a:t>
            </a:r>
          </a:p>
          <a:p>
            <a:r>
              <a:rPr lang="it-IT" dirty="0"/>
              <a:t>Mark </a:t>
            </a:r>
            <a:r>
              <a:rPr lang="en-US" dirty="0" err="1"/>
              <a:t>Granovetter</a:t>
            </a:r>
            <a:r>
              <a:rPr lang="en-US" dirty="0"/>
              <a:t>, 1973, “The strength of weak ties”, </a:t>
            </a:r>
            <a:r>
              <a:rPr lang="de-DE" dirty="0"/>
              <a:t>The American Journal </a:t>
            </a:r>
            <a:r>
              <a:rPr lang="de-DE" dirty="0" err="1"/>
              <a:t>of</a:t>
            </a:r>
            <a:r>
              <a:rPr lang="de-DE" dirty="0"/>
              <a:t> </a:t>
            </a:r>
            <a:r>
              <a:rPr lang="de-DE" dirty="0" err="1"/>
              <a:t>Sociology</a:t>
            </a:r>
            <a:r>
              <a:rPr lang="de-DE" dirty="0"/>
              <a:t>. </a:t>
            </a:r>
            <a:r>
              <a:rPr lang="de-DE" b="1" dirty="0"/>
              <a:t>78</a:t>
            </a:r>
            <a:r>
              <a:rPr lang="de-DE" dirty="0"/>
              <a:t> (6): 1360–1380.</a:t>
            </a:r>
          </a:p>
          <a:p>
            <a:r>
              <a:rPr lang="en-US" dirty="0"/>
              <a:t>la </a:t>
            </a:r>
            <a:r>
              <a:rPr lang="en-US" dirty="0" err="1"/>
              <a:t>scuola</a:t>
            </a:r>
            <a:r>
              <a:rPr lang="en-US" dirty="0"/>
              <a:t> </a:t>
            </a:r>
            <a:r>
              <a:rPr lang="en-US" dirty="0" err="1"/>
              <a:t>californiana</a:t>
            </a:r>
            <a:endParaRPr lang="en-US" dirty="0"/>
          </a:p>
          <a:p>
            <a:pPr lvl="1"/>
            <a:r>
              <a:rPr lang="en-US" dirty="0"/>
              <a:t>Harold Garfinkel, “Studies in Ethnomethodology” 1967</a:t>
            </a:r>
          </a:p>
          <a:p>
            <a:pPr lvl="1"/>
            <a:r>
              <a:rPr lang="en-US" dirty="0"/>
              <a:t>Erving Goffman…..</a:t>
            </a:r>
          </a:p>
          <a:p>
            <a:r>
              <a:rPr lang="en-GB" dirty="0" err="1"/>
              <a:t>Analisi</a:t>
            </a:r>
            <a:r>
              <a:rPr lang="en-GB" dirty="0"/>
              <a:t> </a:t>
            </a:r>
            <a:r>
              <a:rPr lang="en-GB" dirty="0" err="1"/>
              <a:t>conversazionale</a:t>
            </a:r>
            <a:r>
              <a:rPr lang="en-GB" dirty="0"/>
              <a:t>: </a:t>
            </a:r>
            <a:r>
              <a:rPr lang="en-GB" dirty="0" err="1"/>
              <a:t>p.es</a:t>
            </a:r>
            <a:r>
              <a:rPr lang="en-GB" dirty="0"/>
              <a:t>.: Sacks, H./</a:t>
            </a:r>
            <a:r>
              <a:rPr lang="en-GB" dirty="0" err="1"/>
              <a:t>Schegloff</a:t>
            </a:r>
            <a:r>
              <a:rPr lang="en-GB" dirty="0"/>
              <a:t>, E.A./Jefferson, G. 1974, “A simplest systematics for the organization of turn-taking for conversation”, in: </a:t>
            </a:r>
            <a:r>
              <a:rPr lang="de-DE" dirty="0"/>
              <a:t>Language, 50, 4.</a:t>
            </a:r>
            <a:r>
              <a:rPr lang="en-US" dirty="0"/>
              <a:t> </a:t>
            </a:r>
          </a:p>
          <a:p>
            <a:r>
              <a:rPr lang="en-US" dirty="0"/>
              <a:t>Paul Hopper 1987, “Emergent grammar”, </a:t>
            </a:r>
            <a:r>
              <a:rPr lang="de-DE" dirty="0" err="1"/>
              <a:t>Proceedings</a:t>
            </a:r>
            <a:r>
              <a:rPr lang="de-DE" dirty="0"/>
              <a:t> </a:t>
            </a:r>
            <a:r>
              <a:rPr lang="de-DE" dirty="0" err="1"/>
              <a:t>of</a:t>
            </a:r>
            <a:r>
              <a:rPr lang="de-DE" dirty="0"/>
              <a:t> </a:t>
            </a:r>
            <a:r>
              <a:rPr lang="de-DE" dirty="0" err="1"/>
              <a:t>the</a:t>
            </a:r>
            <a:r>
              <a:rPr lang="de-DE" dirty="0"/>
              <a:t> </a:t>
            </a:r>
            <a:r>
              <a:rPr lang="de-DE" dirty="0" err="1"/>
              <a:t>Thirteenth</a:t>
            </a:r>
            <a:r>
              <a:rPr lang="de-DE" dirty="0"/>
              <a:t> Annual Meeting </a:t>
            </a:r>
            <a:r>
              <a:rPr lang="de-DE" dirty="0" err="1"/>
              <a:t>of</a:t>
            </a:r>
            <a:r>
              <a:rPr lang="de-DE" dirty="0"/>
              <a:t> </a:t>
            </a:r>
            <a:r>
              <a:rPr lang="de-DE" dirty="0" err="1"/>
              <a:t>the</a:t>
            </a:r>
            <a:r>
              <a:rPr lang="de-DE" dirty="0"/>
              <a:t> Berkeley </a:t>
            </a:r>
            <a:r>
              <a:rPr lang="de-DE" dirty="0" err="1"/>
              <a:t>Linguistics</a:t>
            </a:r>
            <a:br>
              <a:rPr lang="de-DE" dirty="0"/>
            </a:br>
            <a:r>
              <a:rPr lang="de-DE" dirty="0"/>
              <a:t>Society pp. 139-157.</a:t>
            </a:r>
          </a:p>
          <a:p>
            <a:r>
              <a:rPr lang="de-DE" dirty="0"/>
              <a:t> </a:t>
            </a:r>
            <a:r>
              <a:rPr lang="en-US" dirty="0" err="1"/>
              <a:t>costruttivismo</a:t>
            </a:r>
            <a:endParaRPr lang="de-DE" dirty="0"/>
          </a:p>
          <a:p>
            <a:endParaRPr lang="de-DE" dirty="0"/>
          </a:p>
        </p:txBody>
      </p:sp>
      <p:sp>
        <p:nvSpPr>
          <p:cNvPr id="5" name="Textfeld 4">
            <a:extLst>
              <a:ext uri="{FF2B5EF4-FFF2-40B4-BE49-F238E27FC236}">
                <a16:creationId xmlns:a16="http://schemas.microsoft.com/office/drawing/2014/main" id="{5F6A7A38-AA0D-7440-A2E0-6D27B5EB9CA4}"/>
              </a:ext>
            </a:extLst>
          </p:cNvPr>
          <p:cNvSpPr txBox="1"/>
          <p:nvPr/>
        </p:nvSpPr>
        <p:spPr>
          <a:xfrm>
            <a:off x="406400" y="508000"/>
            <a:ext cx="1088760" cy="369332"/>
          </a:xfrm>
          <a:prstGeom prst="rect">
            <a:avLst/>
          </a:prstGeom>
          <a:noFill/>
        </p:spPr>
        <p:txBody>
          <a:bodyPr wrap="none" rtlCol="0">
            <a:spAutoFit/>
          </a:bodyPr>
          <a:lstStyle/>
          <a:p>
            <a:r>
              <a:rPr lang="de-DE" dirty="0" err="1"/>
              <a:t>AoI</a:t>
            </a:r>
            <a:r>
              <a:rPr lang="de-DE" dirty="0"/>
              <a:t> </a:t>
            </a:r>
            <a:r>
              <a:rPr lang="de-DE" b="1" dirty="0"/>
              <a:t>1985</a:t>
            </a:r>
          </a:p>
        </p:txBody>
      </p:sp>
      <p:sp>
        <p:nvSpPr>
          <p:cNvPr id="4" name="Fußzeilenplatzhalter 3">
            <a:extLst>
              <a:ext uri="{FF2B5EF4-FFF2-40B4-BE49-F238E27FC236}">
                <a16:creationId xmlns:a16="http://schemas.microsoft.com/office/drawing/2014/main" id="{4F52B55E-64EB-974B-919D-317E7CA8F7ED}"/>
              </a:ext>
            </a:extLst>
          </p:cNvPr>
          <p:cNvSpPr>
            <a:spLocks noGrp="1"/>
          </p:cNvSpPr>
          <p:nvPr>
            <p:ph type="ftr" sz="quarter" idx="11"/>
          </p:nvPr>
        </p:nvSpPr>
        <p:spPr/>
        <p:txBody>
          <a:bodyPr/>
          <a:lstStyle/>
          <a:p>
            <a:r>
              <a:rPr lang="de-DE"/>
              <a:t>« Actualité d’Andrée Tabouret-Keller », Journées d’études 
Strasbourg 2-3 décembre 2021, Rita Franceschini
</a:t>
            </a:r>
          </a:p>
        </p:txBody>
      </p:sp>
      <p:sp>
        <p:nvSpPr>
          <p:cNvPr id="6" name="Foliennummernplatzhalter 5">
            <a:extLst>
              <a:ext uri="{FF2B5EF4-FFF2-40B4-BE49-F238E27FC236}">
                <a16:creationId xmlns:a16="http://schemas.microsoft.com/office/drawing/2014/main" id="{EB27E148-215B-714C-9DEE-A5BA72DCC322}"/>
              </a:ext>
            </a:extLst>
          </p:cNvPr>
          <p:cNvSpPr>
            <a:spLocks noGrp="1"/>
          </p:cNvSpPr>
          <p:nvPr>
            <p:ph type="sldNum" sz="quarter" idx="12"/>
          </p:nvPr>
        </p:nvSpPr>
        <p:spPr/>
        <p:txBody>
          <a:bodyPr/>
          <a:lstStyle/>
          <a:p>
            <a:fld id="{16FDE0F0-5467-5C44-B513-D0E70B0DC64B}" type="slidenum">
              <a:rPr lang="de-DE" smtClean="0"/>
              <a:t>18</a:t>
            </a:fld>
            <a:endParaRPr lang="de-DE"/>
          </a:p>
        </p:txBody>
      </p:sp>
    </p:spTree>
    <p:extLst>
      <p:ext uri="{BB962C8B-B14F-4D97-AF65-F5344CB8AC3E}">
        <p14:creationId xmlns:p14="http://schemas.microsoft.com/office/powerpoint/2010/main" val="2607058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91F6DA-EDBD-454B-9F7A-BD3530E817A8}"/>
              </a:ext>
            </a:extLst>
          </p:cNvPr>
          <p:cNvSpPr>
            <a:spLocks noGrp="1"/>
          </p:cNvSpPr>
          <p:nvPr>
            <p:ph type="title"/>
          </p:nvPr>
        </p:nvSpPr>
        <p:spPr/>
        <p:txBody>
          <a:bodyPr/>
          <a:lstStyle/>
          <a:p>
            <a:r>
              <a:rPr lang="de-DE" dirty="0" err="1"/>
              <a:t>Domande</a:t>
            </a:r>
            <a:r>
              <a:rPr lang="de-DE" dirty="0"/>
              <a:t> </a:t>
            </a:r>
            <a:r>
              <a:rPr lang="de-DE" dirty="0" err="1"/>
              <a:t>che</a:t>
            </a:r>
            <a:r>
              <a:rPr lang="de-DE" dirty="0"/>
              <a:t> </a:t>
            </a:r>
            <a:r>
              <a:rPr lang="de-DE" dirty="0" err="1"/>
              <a:t>hanno</a:t>
            </a:r>
            <a:r>
              <a:rPr lang="de-DE" dirty="0"/>
              <a:t> </a:t>
            </a:r>
            <a:r>
              <a:rPr lang="de-DE" dirty="0" err="1"/>
              <a:t>guidato</a:t>
            </a:r>
            <a:r>
              <a:rPr lang="de-DE" dirty="0"/>
              <a:t> la </a:t>
            </a:r>
            <a:r>
              <a:rPr lang="de-DE" dirty="0" err="1"/>
              <a:t>lettura</a:t>
            </a:r>
            <a:r>
              <a:rPr lang="de-DE" dirty="0"/>
              <a:t> </a:t>
            </a:r>
            <a:r>
              <a:rPr lang="de-DE" dirty="0" err="1"/>
              <a:t>degli</a:t>
            </a:r>
            <a:r>
              <a:rPr lang="de-DE" dirty="0"/>
              <a:t> </a:t>
            </a:r>
            <a:r>
              <a:rPr lang="de-DE" dirty="0" err="1"/>
              <a:t>AoI</a:t>
            </a:r>
            <a:r>
              <a:rPr lang="de-DE" dirty="0"/>
              <a:t> 1985</a:t>
            </a:r>
          </a:p>
        </p:txBody>
      </p:sp>
      <p:sp>
        <p:nvSpPr>
          <p:cNvPr id="3" name="Inhaltsplatzhalter 2">
            <a:extLst>
              <a:ext uri="{FF2B5EF4-FFF2-40B4-BE49-F238E27FC236}">
                <a16:creationId xmlns:a16="http://schemas.microsoft.com/office/drawing/2014/main" id="{606755C7-617A-E44C-B3BF-9393462229D2}"/>
              </a:ext>
            </a:extLst>
          </p:cNvPr>
          <p:cNvSpPr>
            <a:spLocks noGrp="1"/>
          </p:cNvSpPr>
          <p:nvPr>
            <p:ph idx="1"/>
          </p:nvPr>
        </p:nvSpPr>
        <p:spPr>
          <a:xfrm>
            <a:off x="1534696" y="2015732"/>
            <a:ext cx="10466804" cy="4009511"/>
          </a:xfrm>
        </p:spPr>
        <p:txBody>
          <a:bodyPr>
            <a:normAutofit fontScale="70000" lnSpcReduction="20000"/>
          </a:bodyPr>
          <a:lstStyle/>
          <a:p>
            <a:pPr marL="457200" lvl="0" indent="-457200">
              <a:buFont typeface="+mj-lt"/>
              <a:buAutoNum type="arabicPeriod"/>
            </a:pPr>
            <a:r>
              <a:rPr lang="it-IT" dirty="0"/>
              <a:t>Che novità portava, all’epoca, il volume rispetto alla discussione circostante in </a:t>
            </a:r>
            <a:r>
              <a:rPr lang="it-IT" dirty="0" err="1"/>
              <a:t>creolistica</a:t>
            </a:r>
            <a:r>
              <a:rPr lang="it-IT" dirty="0"/>
              <a:t> e in genere in sociolinguistica?</a:t>
            </a:r>
            <a:endParaRPr lang="de-DE" dirty="0"/>
          </a:p>
          <a:p>
            <a:pPr marL="457200" lvl="0" indent="-457200">
              <a:buFont typeface="+mj-lt"/>
              <a:buAutoNum type="arabicPeriod"/>
            </a:pPr>
            <a:r>
              <a:rPr lang="it-IT" dirty="0"/>
              <a:t>In che modo il loro approccio spiccava, ossia: come la comparsa degli </a:t>
            </a:r>
            <a:r>
              <a:rPr lang="it-IT" dirty="0" err="1"/>
              <a:t>AoI</a:t>
            </a:r>
            <a:r>
              <a:rPr lang="it-IT" dirty="0"/>
              <a:t> sono da contestualizzare nel discorso scientifico della fine degli anni ’80?</a:t>
            </a:r>
            <a:endParaRPr lang="de-DE" dirty="0"/>
          </a:p>
          <a:p>
            <a:pPr marL="457200" lvl="0" indent="-457200">
              <a:buFont typeface="+mj-lt"/>
              <a:buAutoNum type="arabicPeriod"/>
            </a:pPr>
            <a:r>
              <a:rPr lang="it-IT" b="1" dirty="0"/>
              <a:t>Che influenza ha avuto l’approccio e fino a dove esso è riconoscibile anche fino ai nostri giorni – visto che il volume viene ancora ampiamente citato?</a:t>
            </a:r>
            <a:endParaRPr lang="de-DE" b="1" dirty="0"/>
          </a:p>
          <a:p>
            <a:pPr marL="457200" lvl="0" indent="-457200">
              <a:buFont typeface="+mj-lt"/>
              <a:buAutoNum type="arabicPeriod"/>
            </a:pPr>
            <a:r>
              <a:rPr lang="it-IT" dirty="0"/>
              <a:t>Come i concetti-base, quali </a:t>
            </a:r>
            <a:r>
              <a:rPr lang="it-IT" b="1" dirty="0"/>
              <a:t>proiezione</a:t>
            </a:r>
            <a:r>
              <a:rPr lang="it-IT" dirty="0"/>
              <a:t>, </a:t>
            </a:r>
            <a:r>
              <a:rPr lang="it-IT" b="1" dirty="0"/>
              <a:t>focalizzazione</a:t>
            </a:r>
            <a:r>
              <a:rPr lang="it-IT" dirty="0"/>
              <a:t> e </a:t>
            </a:r>
            <a:r>
              <a:rPr lang="it-IT" b="1" dirty="0"/>
              <a:t>diffusione</a:t>
            </a:r>
            <a:r>
              <a:rPr lang="it-IT" dirty="0"/>
              <a:t>, possono essere utili per descrivere società odierne caratterizzate da una </a:t>
            </a:r>
            <a:r>
              <a:rPr lang="it-IT" i="1" dirty="0"/>
              <a:t>super-</a:t>
            </a:r>
            <a:r>
              <a:rPr lang="it-IT" i="1" dirty="0" err="1"/>
              <a:t>diversity</a:t>
            </a:r>
            <a:r>
              <a:rPr lang="it-IT" dirty="0"/>
              <a:t> (usando – fra i molti termini alla moda – quello coniato da Steven </a:t>
            </a:r>
            <a:r>
              <a:rPr lang="it-IT" dirty="0" err="1"/>
              <a:t>Vertovec</a:t>
            </a:r>
            <a:r>
              <a:rPr lang="it-IT" dirty="0"/>
              <a:t>)?</a:t>
            </a:r>
            <a:endParaRPr lang="de-DE" dirty="0"/>
          </a:p>
          <a:p>
            <a:pPr marL="457200" lvl="0" indent="-457200">
              <a:buFont typeface="+mj-lt"/>
              <a:buAutoNum type="arabicPeriod"/>
            </a:pPr>
            <a:r>
              <a:rPr lang="it-IT" dirty="0"/>
              <a:t>Autoriflessione? </a:t>
            </a:r>
            <a:r>
              <a:rPr lang="it-IT" b="1" dirty="0"/>
              <a:t>L’adozione linguistica </a:t>
            </a:r>
            <a:r>
              <a:rPr lang="it-IT" dirty="0"/>
              <a:t>– come l’ho chiamata – osservando degli svizzeri-tedeschi che si appropriavano in modo spontaneo l’italiano a Basilea – estendendo poi la ampia variabilità verso un modello linguistico che vede come perni – come forze sottostanti – è stata influenzata dagli </a:t>
            </a:r>
            <a:r>
              <a:rPr lang="it-IT" dirty="0" err="1"/>
              <a:t>AoI</a:t>
            </a:r>
            <a:r>
              <a:rPr lang="it-IT" dirty="0"/>
              <a:t>?</a:t>
            </a:r>
          </a:p>
          <a:p>
            <a:pPr marL="914400" lvl="1" indent="-457200">
              <a:buFont typeface="+mj-lt"/>
              <a:buAutoNum type="arabicPeriod"/>
            </a:pPr>
            <a:r>
              <a:rPr lang="it-IT" dirty="0"/>
              <a:t>la </a:t>
            </a:r>
            <a:r>
              <a:rPr lang="it-IT" b="1" dirty="0"/>
              <a:t>flessibilità</a:t>
            </a:r>
            <a:r>
              <a:rPr lang="it-IT" dirty="0"/>
              <a:t> (individuale e collettiva), </a:t>
            </a:r>
          </a:p>
          <a:p>
            <a:pPr marL="914400" lvl="1" indent="-457200">
              <a:buFont typeface="+mj-lt"/>
              <a:buAutoNum type="arabicPeriod"/>
            </a:pPr>
            <a:r>
              <a:rPr lang="it-IT" dirty="0"/>
              <a:t>la </a:t>
            </a:r>
            <a:r>
              <a:rPr lang="it-IT" b="1" dirty="0"/>
              <a:t>mobilità</a:t>
            </a:r>
            <a:r>
              <a:rPr lang="it-IT" dirty="0"/>
              <a:t> (come indole fondamentale dell’essere umano, </a:t>
            </a:r>
          </a:p>
          <a:p>
            <a:pPr marL="914400" lvl="1" indent="-457200">
              <a:buFont typeface="+mj-lt"/>
              <a:buAutoNum type="arabicPeriod"/>
            </a:pPr>
            <a:r>
              <a:rPr lang="it-IT" dirty="0"/>
              <a:t>la </a:t>
            </a:r>
            <a:r>
              <a:rPr lang="it-IT" b="1" dirty="0"/>
              <a:t>variabilità</a:t>
            </a:r>
            <a:r>
              <a:rPr lang="it-IT" dirty="0"/>
              <a:t> dell’espressione linguistica</a:t>
            </a:r>
          </a:p>
          <a:p>
            <a:pPr marL="914400" lvl="1" indent="-457200">
              <a:buFont typeface="+mj-lt"/>
              <a:buAutoNum type="arabicPeriod"/>
            </a:pPr>
            <a:r>
              <a:rPr lang="it-IT" dirty="0"/>
              <a:t> l</a:t>
            </a:r>
            <a:r>
              <a:rPr lang="it-IT" b="1" dirty="0"/>
              <a:t>’identità</a:t>
            </a:r>
            <a:r>
              <a:rPr lang="it-IT" dirty="0"/>
              <a:t> (come collante)</a:t>
            </a:r>
            <a:endParaRPr lang="de-DE" dirty="0"/>
          </a:p>
        </p:txBody>
      </p:sp>
      <p:sp>
        <p:nvSpPr>
          <p:cNvPr id="4" name="Fußzeilenplatzhalter 3">
            <a:extLst>
              <a:ext uri="{FF2B5EF4-FFF2-40B4-BE49-F238E27FC236}">
                <a16:creationId xmlns:a16="http://schemas.microsoft.com/office/drawing/2014/main" id="{9E0CC0CB-2DBA-DE49-86F9-ECA09F4DF298}"/>
              </a:ext>
            </a:extLst>
          </p:cNvPr>
          <p:cNvSpPr>
            <a:spLocks noGrp="1"/>
          </p:cNvSpPr>
          <p:nvPr>
            <p:ph type="ftr" sz="quarter" idx="11"/>
          </p:nvPr>
        </p:nvSpPr>
        <p:spPr/>
        <p:txBody>
          <a:bodyPr/>
          <a:lstStyle/>
          <a:p>
            <a:r>
              <a:rPr lang="de-DE"/>
              <a:t>« Actualité d’Andrée Tabouret-Keller », Journées d’études 
Strasbourg 2-3 décembre 2021, Rita Franceschini
</a:t>
            </a:r>
            <a:endParaRPr lang="de-DE" dirty="0"/>
          </a:p>
        </p:txBody>
      </p:sp>
      <p:sp>
        <p:nvSpPr>
          <p:cNvPr id="5" name="Foliennummernplatzhalter 4">
            <a:extLst>
              <a:ext uri="{FF2B5EF4-FFF2-40B4-BE49-F238E27FC236}">
                <a16:creationId xmlns:a16="http://schemas.microsoft.com/office/drawing/2014/main" id="{1549E6BA-0DE9-B946-8501-C672A9E597D7}"/>
              </a:ext>
            </a:extLst>
          </p:cNvPr>
          <p:cNvSpPr>
            <a:spLocks noGrp="1"/>
          </p:cNvSpPr>
          <p:nvPr>
            <p:ph type="sldNum" sz="quarter" idx="12"/>
          </p:nvPr>
        </p:nvSpPr>
        <p:spPr/>
        <p:txBody>
          <a:bodyPr/>
          <a:lstStyle/>
          <a:p>
            <a:fld id="{16FDE0F0-5467-5C44-B513-D0E70B0DC64B}" type="slidenum">
              <a:rPr lang="de-DE" smtClean="0"/>
              <a:t>19</a:t>
            </a:fld>
            <a:endParaRPr lang="de-DE"/>
          </a:p>
        </p:txBody>
      </p:sp>
    </p:spTree>
    <p:extLst>
      <p:ext uri="{BB962C8B-B14F-4D97-AF65-F5344CB8AC3E}">
        <p14:creationId xmlns:p14="http://schemas.microsoft.com/office/powerpoint/2010/main" val="3934510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91F6DA-EDBD-454B-9F7A-BD3530E817A8}"/>
              </a:ext>
            </a:extLst>
          </p:cNvPr>
          <p:cNvSpPr>
            <a:spLocks noGrp="1"/>
          </p:cNvSpPr>
          <p:nvPr>
            <p:ph type="title"/>
          </p:nvPr>
        </p:nvSpPr>
        <p:spPr/>
        <p:txBody>
          <a:bodyPr/>
          <a:lstStyle/>
          <a:p>
            <a:r>
              <a:rPr lang="de-DE" dirty="0" err="1"/>
              <a:t>Domande</a:t>
            </a:r>
            <a:r>
              <a:rPr lang="de-DE" dirty="0"/>
              <a:t> </a:t>
            </a:r>
            <a:r>
              <a:rPr lang="de-DE" dirty="0" err="1"/>
              <a:t>che</a:t>
            </a:r>
            <a:r>
              <a:rPr lang="de-DE" dirty="0"/>
              <a:t> </a:t>
            </a:r>
            <a:r>
              <a:rPr lang="de-DE" dirty="0" err="1"/>
              <a:t>hanno</a:t>
            </a:r>
            <a:r>
              <a:rPr lang="de-DE" dirty="0"/>
              <a:t> </a:t>
            </a:r>
            <a:r>
              <a:rPr lang="de-DE" dirty="0" err="1"/>
              <a:t>guidato</a:t>
            </a:r>
            <a:r>
              <a:rPr lang="de-DE" dirty="0"/>
              <a:t> la </a:t>
            </a:r>
            <a:r>
              <a:rPr lang="de-DE" dirty="0" err="1"/>
              <a:t>lettura</a:t>
            </a:r>
            <a:r>
              <a:rPr lang="de-DE" dirty="0"/>
              <a:t> </a:t>
            </a:r>
            <a:r>
              <a:rPr lang="de-DE" dirty="0" err="1"/>
              <a:t>degli</a:t>
            </a:r>
            <a:r>
              <a:rPr lang="de-DE" dirty="0"/>
              <a:t> </a:t>
            </a:r>
            <a:r>
              <a:rPr lang="de-DE" dirty="0" err="1"/>
              <a:t>AoI</a:t>
            </a:r>
            <a:r>
              <a:rPr lang="de-DE" dirty="0"/>
              <a:t> 1985</a:t>
            </a:r>
          </a:p>
        </p:txBody>
      </p:sp>
      <p:sp>
        <p:nvSpPr>
          <p:cNvPr id="3" name="Inhaltsplatzhalter 2">
            <a:extLst>
              <a:ext uri="{FF2B5EF4-FFF2-40B4-BE49-F238E27FC236}">
                <a16:creationId xmlns:a16="http://schemas.microsoft.com/office/drawing/2014/main" id="{606755C7-617A-E44C-B3BF-9393462229D2}"/>
              </a:ext>
            </a:extLst>
          </p:cNvPr>
          <p:cNvSpPr>
            <a:spLocks noGrp="1"/>
          </p:cNvSpPr>
          <p:nvPr>
            <p:ph idx="1"/>
          </p:nvPr>
        </p:nvSpPr>
        <p:spPr>
          <a:xfrm>
            <a:off x="1534696" y="2015732"/>
            <a:ext cx="10466804" cy="4009511"/>
          </a:xfrm>
        </p:spPr>
        <p:txBody>
          <a:bodyPr>
            <a:normAutofit fontScale="70000" lnSpcReduction="20000"/>
          </a:bodyPr>
          <a:lstStyle/>
          <a:p>
            <a:pPr marL="457200" lvl="0" indent="-457200">
              <a:buFont typeface="+mj-lt"/>
              <a:buAutoNum type="arabicPeriod"/>
            </a:pPr>
            <a:r>
              <a:rPr lang="it-IT" dirty="0"/>
              <a:t>Che novità portava, all’epoca, il volume rispetto alla discussione circostante in </a:t>
            </a:r>
            <a:r>
              <a:rPr lang="it-IT" dirty="0" err="1"/>
              <a:t>creolistica</a:t>
            </a:r>
            <a:r>
              <a:rPr lang="it-IT" dirty="0"/>
              <a:t> e in genere in sociolinguistica?</a:t>
            </a:r>
            <a:endParaRPr lang="de-DE" dirty="0"/>
          </a:p>
          <a:p>
            <a:pPr marL="457200" lvl="0" indent="-457200">
              <a:buFont typeface="+mj-lt"/>
              <a:buAutoNum type="arabicPeriod"/>
            </a:pPr>
            <a:r>
              <a:rPr lang="it-IT" dirty="0"/>
              <a:t>In che modo il loro approccio spiccava, ossia: come la comparsa degli </a:t>
            </a:r>
            <a:r>
              <a:rPr lang="it-IT" dirty="0" err="1"/>
              <a:t>AoI</a:t>
            </a:r>
            <a:r>
              <a:rPr lang="it-IT" dirty="0"/>
              <a:t> sono da contestualizzare nel discorso scientifico della fine degli anni ’80?</a:t>
            </a:r>
            <a:endParaRPr lang="de-DE" dirty="0"/>
          </a:p>
          <a:p>
            <a:pPr marL="457200" lvl="0" indent="-457200">
              <a:buFont typeface="+mj-lt"/>
              <a:buAutoNum type="arabicPeriod"/>
            </a:pPr>
            <a:r>
              <a:rPr lang="it-IT" dirty="0"/>
              <a:t>Che influenza ha avuto l’approccio e fino a dove esso è riconoscibile anche fino ai nostri giorni – visto che il volume viene ancora ampiamente citato?</a:t>
            </a:r>
            <a:endParaRPr lang="de-DE" dirty="0"/>
          </a:p>
          <a:p>
            <a:pPr marL="457200" lvl="0" indent="-457200">
              <a:buFont typeface="+mj-lt"/>
              <a:buAutoNum type="arabicPeriod"/>
            </a:pPr>
            <a:r>
              <a:rPr lang="it-IT" dirty="0"/>
              <a:t>Come i concetti-base, quali </a:t>
            </a:r>
            <a:r>
              <a:rPr lang="it-IT" b="1" dirty="0"/>
              <a:t>proiezione</a:t>
            </a:r>
            <a:r>
              <a:rPr lang="it-IT" dirty="0"/>
              <a:t>, </a:t>
            </a:r>
            <a:r>
              <a:rPr lang="it-IT" b="1" dirty="0"/>
              <a:t>focalizzazione</a:t>
            </a:r>
            <a:r>
              <a:rPr lang="it-IT" dirty="0"/>
              <a:t> e </a:t>
            </a:r>
            <a:r>
              <a:rPr lang="it-IT" b="1" dirty="0"/>
              <a:t>diffusione</a:t>
            </a:r>
            <a:r>
              <a:rPr lang="it-IT" dirty="0"/>
              <a:t>, possono essere utili per descrivere società odierne caratterizzate da una </a:t>
            </a:r>
            <a:r>
              <a:rPr lang="it-IT" i="1" dirty="0"/>
              <a:t>super-</a:t>
            </a:r>
            <a:r>
              <a:rPr lang="it-IT" i="1" dirty="0" err="1"/>
              <a:t>diversity</a:t>
            </a:r>
            <a:r>
              <a:rPr lang="it-IT" dirty="0"/>
              <a:t> (usando – fra i molti termini alla moda – quello coniato da Steven </a:t>
            </a:r>
            <a:r>
              <a:rPr lang="it-IT" dirty="0" err="1"/>
              <a:t>Vertovec</a:t>
            </a:r>
            <a:r>
              <a:rPr lang="it-IT" dirty="0"/>
              <a:t>)?</a:t>
            </a:r>
            <a:endParaRPr lang="de-DE" dirty="0"/>
          </a:p>
          <a:p>
            <a:pPr marL="457200" lvl="0" indent="-457200">
              <a:buFont typeface="+mj-lt"/>
              <a:buAutoNum type="arabicPeriod"/>
            </a:pPr>
            <a:r>
              <a:rPr lang="it-IT" dirty="0"/>
              <a:t>Autoriflessione? </a:t>
            </a:r>
            <a:r>
              <a:rPr lang="it-IT" b="1" dirty="0"/>
              <a:t>L’adozione linguistica </a:t>
            </a:r>
            <a:r>
              <a:rPr lang="it-IT" dirty="0"/>
              <a:t>– come l’ho chiamata – osservando degli svizzeri-tedeschi che si appropriavano in modo spontaneo l’italiano a Basilea – estendendo poi la ampia variabilità verso un modello linguistico che vede come perni – come forze sottostanti – è stata influenzata dagli </a:t>
            </a:r>
            <a:r>
              <a:rPr lang="it-IT" dirty="0" err="1"/>
              <a:t>AoI</a:t>
            </a:r>
            <a:r>
              <a:rPr lang="it-IT" dirty="0"/>
              <a:t>?</a:t>
            </a:r>
          </a:p>
          <a:p>
            <a:pPr marL="914400" lvl="1" indent="-457200">
              <a:buFont typeface="+mj-lt"/>
              <a:buAutoNum type="arabicPeriod"/>
            </a:pPr>
            <a:r>
              <a:rPr lang="it-IT" dirty="0"/>
              <a:t>la </a:t>
            </a:r>
            <a:r>
              <a:rPr lang="it-IT" b="1" dirty="0"/>
              <a:t>flessibilità</a:t>
            </a:r>
            <a:r>
              <a:rPr lang="it-IT" dirty="0"/>
              <a:t> (individuale e collettiva), </a:t>
            </a:r>
          </a:p>
          <a:p>
            <a:pPr marL="914400" lvl="1" indent="-457200">
              <a:buFont typeface="+mj-lt"/>
              <a:buAutoNum type="arabicPeriod"/>
            </a:pPr>
            <a:r>
              <a:rPr lang="it-IT" dirty="0"/>
              <a:t>la </a:t>
            </a:r>
            <a:r>
              <a:rPr lang="it-IT" b="1" dirty="0"/>
              <a:t>mobilità</a:t>
            </a:r>
            <a:r>
              <a:rPr lang="it-IT" dirty="0"/>
              <a:t> (come indole fondamentale dell’essere umano, </a:t>
            </a:r>
          </a:p>
          <a:p>
            <a:pPr marL="914400" lvl="1" indent="-457200">
              <a:buFont typeface="+mj-lt"/>
              <a:buAutoNum type="arabicPeriod"/>
            </a:pPr>
            <a:r>
              <a:rPr lang="it-IT" dirty="0"/>
              <a:t>la </a:t>
            </a:r>
            <a:r>
              <a:rPr lang="it-IT" b="1" dirty="0"/>
              <a:t>variabilità</a:t>
            </a:r>
            <a:r>
              <a:rPr lang="it-IT" dirty="0"/>
              <a:t> dell’espressione linguistica</a:t>
            </a:r>
          </a:p>
          <a:p>
            <a:pPr marL="914400" lvl="1" indent="-457200">
              <a:buFont typeface="+mj-lt"/>
              <a:buAutoNum type="arabicPeriod"/>
            </a:pPr>
            <a:r>
              <a:rPr lang="it-IT" dirty="0"/>
              <a:t> l</a:t>
            </a:r>
            <a:r>
              <a:rPr lang="it-IT" b="1" dirty="0"/>
              <a:t>’identità</a:t>
            </a:r>
            <a:r>
              <a:rPr lang="it-IT" dirty="0"/>
              <a:t> (come collante)</a:t>
            </a:r>
            <a:endParaRPr lang="de-DE" dirty="0"/>
          </a:p>
        </p:txBody>
      </p:sp>
      <p:sp>
        <p:nvSpPr>
          <p:cNvPr id="4" name="Fußzeilenplatzhalter 3">
            <a:extLst>
              <a:ext uri="{FF2B5EF4-FFF2-40B4-BE49-F238E27FC236}">
                <a16:creationId xmlns:a16="http://schemas.microsoft.com/office/drawing/2014/main" id="{9E0CC0CB-2DBA-DE49-86F9-ECA09F4DF298}"/>
              </a:ext>
            </a:extLst>
          </p:cNvPr>
          <p:cNvSpPr>
            <a:spLocks noGrp="1"/>
          </p:cNvSpPr>
          <p:nvPr>
            <p:ph type="ftr" sz="quarter" idx="11"/>
          </p:nvPr>
        </p:nvSpPr>
        <p:spPr/>
        <p:txBody>
          <a:bodyPr/>
          <a:lstStyle/>
          <a:p>
            <a:r>
              <a:rPr lang="de-DE"/>
              <a:t>« Actualité d’Andrée Tabouret-Keller », Journées d’études 
Strasbourg 2-3 décembre 2021, Rita Franceschini
</a:t>
            </a:r>
            <a:endParaRPr lang="de-DE" dirty="0"/>
          </a:p>
        </p:txBody>
      </p:sp>
      <p:sp>
        <p:nvSpPr>
          <p:cNvPr id="5" name="Foliennummernplatzhalter 4">
            <a:extLst>
              <a:ext uri="{FF2B5EF4-FFF2-40B4-BE49-F238E27FC236}">
                <a16:creationId xmlns:a16="http://schemas.microsoft.com/office/drawing/2014/main" id="{1549E6BA-0DE9-B946-8501-C672A9E597D7}"/>
              </a:ext>
            </a:extLst>
          </p:cNvPr>
          <p:cNvSpPr>
            <a:spLocks noGrp="1"/>
          </p:cNvSpPr>
          <p:nvPr>
            <p:ph type="sldNum" sz="quarter" idx="12"/>
          </p:nvPr>
        </p:nvSpPr>
        <p:spPr/>
        <p:txBody>
          <a:bodyPr/>
          <a:lstStyle/>
          <a:p>
            <a:fld id="{16FDE0F0-5467-5C44-B513-D0E70B0DC64B}" type="slidenum">
              <a:rPr lang="de-DE" smtClean="0"/>
              <a:t>2</a:t>
            </a:fld>
            <a:endParaRPr lang="de-DE"/>
          </a:p>
        </p:txBody>
      </p:sp>
    </p:spTree>
    <p:extLst>
      <p:ext uri="{BB962C8B-B14F-4D97-AF65-F5344CB8AC3E}">
        <p14:creationId xmlns:p14="http://schemas.microsoft.com/office/powerpoint/2010/main" val="4199932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C9EE0280-5CB2-9A4F-8567-741DCE81CD1C}"/>
              </a:ext>
            </a:extLst>
          </p:cNvPr>
          <p:cNvSpPr>
            <a:spLocks noGrp="1"/>
          </p:cNvSpPr>
          <p:nvPr>
            <p:ph idx="1"/>
          </p:nvPr>
        </p:nvSpPr>
        <p:spPr/>
        <p:txBody>
          <a:bodyPr>
            <a:normAutofit lnSpcReduction="10000"/>
          </a:bodyPr>
          <a:lstStyle/>
          <a:p>
            <a:pPr marL="0" indent="0">
              <a:buNone/>
            </a:pPr>
            <a:r>
              <a:rPr lang="de-DE" dirty="0"/>
              <a:t>Yaron </a:t>
            </a:r>
            <a:r>
              <a:rPr lang="de-DE" dirty="0" err="1"/>
              <a:t>Matras</a:t>
            </a:r>
            <a:r>
              <a:rPr lang="de-DE" dirty="0"/>
              <a:t> / Peter Bakker (</a:t>
            </a:r>
            <a:r>
              <a:rPr lang="de-DE" dirty="0" err="1"/>
              <a:t>eds</a:t>
            </a:r>
            <a:r>
              <a:rPr lang="de-DE" dirty="0"/>
              <a:t>.), 2003, The Mixed Language </a:t>
            </a:r>
            <a:r>
              <a:rPr lang="de-DE" dirty="0" err="1"/>
              <a:t>Debate</a:t>
            </a:r>
            <a:r>
              <a:rPr lang="de-DE" dirty="0"/>
              <a:t>. </a:t>
            </a:r>
            <a:r>
              <a:rPr lang="de-DE" dirty="0" err="1"/>
              <a:t>Theoretical</a:t>
            </a:r>
            <a:r>
              <a:rPr lang="de-DE" dirty="0"/>
              <a:t> </a:t>
            </a:r>
            <a:r>
              <a:rPr lang="de-DE" dirty="0" err="1"/>
              <a:t>and</a:t>
            </a:r>
            <a:r>
              <a:rPr lang="de-DE" dirty="0"/>
              <a:t> </a:t>
            </a:r>
            <a:r>
              <a:rPr lang="de-DE" dirty="0" err="1"/>
              <a:t>Empirical</a:t>
            </a:r>
            <a:r>
              <a:rPr lang="de-DE" dirty="0"/>
              <a:t> </a:t>
            </a:r>
            <a:r>
              <a:rPr lang="de-DE" dirty="0" err="1"/>
              <a:t>Advances</a:t>
            </a:r>
            <a:r>
              <a:rPr lang="de-DE" b="1" dirty="0"/>
              <a:t>, </a:t>
            </a:r>
            <a:r>
              <a:rPr lang="de-DE" dirty="0"/>
              <a:t>Berlin.</a:t>
            </a:r>
          </a:p>
          <a:p>
            <a:pPr marL="0" indent="0">
              <a:buNone/>
            </a:pPr>
            <a:r>
              <a:rPr lang="de-DE" dirty="0" err="1"/>
              <a:t>With</a:t>
            </a:r>
            <a:r>
              <a:rPr lang="de-DE" dirty="0"/>
              <a:t> </a:t>
            </a:r>
            <a:r>
              <a:rPr lang="de-DE" dirty="0" err="1"/>
              <a:t>contributions</a:t>
            </a:r>
            <a:r>
              <a:rPr lang="de-DE" dirty="0"/>
              <a:t> </a:t>
            </a:r>
            <a:r>
              <a:rPr lang="de-DE" dirty="0" err="1"/>
              <a:t>from</a:t>
            </a:r>
            <a:r>
              <a:rPr lang="de-DE" dirty="0"/>
              <a:t>:</a:t>
            </a:r>
          </a:p>
          <a:p>
            <a:pPr marL="0" indent="0">
              <a:buNone/>
            </a:pPr>
            <a:r>
              <a:rPr lang="de-DE" dirty="0"/>
              <a:t>Carol Myers-</a:t>
            </a:r>
            <a:r>
              <a:rPr lang="de-DE" dirty="0" err="1"/>
              <a:t>Scotton</a:t>
            </a:r>
            <a:r>
              <a:rPr lang="de-DE" dirty="0"/>
              <a:t>, Sarah Grey </a:t>
            </a:r>
            <a:r>
              <a:rPr lang="de-DE" dirty="0" err="1"/>
              <a:t>Thomason</a:t>
            </a:r>
            <a:r>
              <a:rPr lang="de-DE" dirty="0"/>
              <a:t>, William Croft, Thomas Stolz, Maarten </a:t>
            </a:r>
            <a:r>
              <a:rPr lang="de-DE" dirty="0" err="1"/>
              <a:t>Mous</a:t>
            </a:r>
            <a:r>
              <a:rPr lang="de-DE" dirty="0"/>
              <a:t>, Ad </a:t>
            </a:r>
            <a:r>
              <a:rPr lang="de-DE" dirty="0" err="1"/>
              <a:t>Backus</a:t>
            </a:r>
            <a:r>
              <a:rPr lang="de-DE" dirty="0"/>
              <a:t>, Evgeniy </a:t>
            </a:r>
            <a:r>
              <a:rPr lang="de-DE" dirty="0" err="1"/>
              <a:t>Golovko</a:t>
            </a:r>
            <a:r>
              <a:rPr lang="de-DE" dirty="0"/>
              <a:t>, Peter Bakker, Yaron </a:t>
            </a:r>
            <a:r>
              <a:rPr lang="de-DE" dirty="0" err="1"/>
              <a:t>Matras</a:t>
            </a:r>
            <a:r>
              <a:rPr lang="de-DE" dirty="0"/>
              <a:t>.</a:t>
            </a:r>
          </a:p>
          <a:p>
            <a:pPr marL="0" indent="0">
              <a:buNone/>
            </a:pPr>
            <a:endParaRPr lang="de-DE" dirty="0"/>
          </a:p>
          <a:p>
            <a:pPr marL="0" indent="0">
              <a:buNone/>
            </a:pPr>
            <a:r>
              <a:rPr lang="de-DE" dirty="0"/>
              <a:t>William Croft, „Mixed </a:t>
            </a:r>
            <a:r>
              <a:rPr lang="de-DE" dirty="0" err="1"/>
              <a:t>languages</a:t>
            </a:r>
            <a:r>
              <a:rPr lang="de-DE" dirty="0"/>
              <a:t> </a:t>
            </a:r>
            <a:r>
              <a:rPr lang="de-DE" dirty="0" err="1"/>
              <a:t>and</a:t>
            </a:r>
            <a:r>
              <a:rPr lang="de-DE" dirty="0"/>
              <a:t> </a:t>
            </a:r>
            <a:r>
              <a:rPr lang="de-DE" dirty="0" err="1"/>
              <a:t>the</a:t>
            </a:r>
            <a:r>
              <a:rPr lang="de-DE" dirty="0"/>
              <a:t> </a:t>
            </a:r>
            <a:r>
              <a:rPr lang="de-DE" dirty="0" err="1"/>
              <a:t>acts</a:t>
            </a:r>
            <a:r>
              <a:rPr lang="de-DE" dirty="0"/>
              <a:t> </a:t>
            </a:r>
            <a:r>
              <a:rPr lang="de-DE" dirty="0" err="1"/>
              <a:t>of</a:t>
            </a:r>
            <a:r>
              <a:rPr lang="de-DE" dirty="0"/>
              <a:t> </a:t>
            </a:r>
            <a:r>
              <a:rPr lang="de-DE" dirty="0" err="1"/>
              <a:t>identity</a:t>
            </a:r>
            <a:r>
              <a:rPr lang="de-DE" dirty="0"/>
              <a:t>: An </a:t>
            </a:r>
            <a:r>
              <a:rPr lang="de-DE" dirty="0" err="1"/>
              <a:t>evolutionary</a:t>
            </a:r>
            <a:r>
              <a:rPr lang="de-DE" dirty="0"/>
              <a:t> </a:t>
            </a:r>
            <a:r>
              <a:rPr lang="de-DE" dirty="0" err="1"/>
              <a:t>approach</a:t>
            </a:r>
            <a:r>
              <a:rPr lang="de-DE" dirty="0"/>
              <a:t>“,   1st. §: </a:t>
            </a:r>
            <a:r>
              <a:rPr lang="de-DE" dirty="0">
                <a:sym typeface="Wingdings" pitchFamily="2" charset="2"/>
              </a:rPr>
              <a:t> </a:t>
            </a:r>
            <a:endParaRPr lang="de-DE" dirty="0"/>
          </a:p>
        </p:txBody>
      </p:sp>
      <p:sp>
        <p:nvSpPr>
          <p:cNvPr id="4" name="Fußzeilenplatzhalter 3">
            <a:extLst>
              <a:ext uri="{FF2B5EF4-FFF2-40B4-BE49-F238E27FC236}">
                <a16:creationId xmlns:a16="http://schemas.microsoft.com/office/drawing/2014/main" id="{511E2F33-93B2-F145-B69F-1B73D42CC178}"/>
              </a:ext>
            </a:extLst>
          </p:cNvPr>
          <p:cNvSpPr>
            <a:spLocks noGrp="1"/>
          </p:cNvSpPr>
          <p:nvPr>
            <p:ph type="ftr" sz="quarter" idx="11"/>
          </p:nvPr>
        </p:nvSpPr>
        <p:spPr/>
        <p:txBody>
          <a:bodyPr/>
          <a:lstStyle/>
          <a:p>
            <a:r>
              <a:rPr lang="de-DE"/>
              <a:t>« Actualité d’Andrée Tabouret-Keller », Journées d’études 
Strasbourg 2-3 décembre 2021, Rita Franceschini
</a:t>
            </a:r>
          </a:p>
        </p:txBody>
      </p:sp>
      <p:sp>
        <p:nvSpPr>
          <p:cNvPr id="5" name="Foliennummernplatzhalter 4">
            <a:extLst>
              <a:ext uri="{FF2B5EF4-FFF2-40B4-BE49-F238E27FC236}">
                <a16:creationId xmlns:a16="http://schemas.microsoft.com/office/drawing/2014/main" id="{55E076D4-E9BC-114E-A4A3-35542BD84B75}"/>
              </a:ext>
            </a:extLst>
          </p:cNvPr>
          <p:cNvSpPr>
            <a:spLocks noGrp="1"/>
          </p:cNvSpPr>
          <p:nvPr>
            <p:ph type="sldNum" sz="quarter" idx="12"/>
          </p:nvPr>
        </p:nvSpPr>
        <p:spPr/>
        <p:txBody>
          <a:bodyPr/>
          <a:lstStyle/>
          <a:p>
            <a:fld id="{16FDE0F0-5467-5C44-B513-D0E70B0DC64B}" type="slidenum">
              <a:rPr lang="de-DE" smtClean="0"/>
              <a:t>20</a:t>
            </a:fld>
            <a:endParaRPr lang="de-DE"/>
          </a:p>
        </p:txBody>
      </p:sp>
    </p:spTree>
    <p:extLst>
      <p:ext uri="{BB962C8B-B14F-4D97-AF65-F5344CB8AC3E}">
        <p14:creationId xmlns:p14="http://schemas.microsoft.com/office/powerpoint/2010/main" val="2802937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C417164B-707D-0548-A067-D0FCAF7D5CF7}"/>
              </a:ext>
            </a:extLst>
          </p:cNvPr>
          <p:cNvSpPr>
            <a:spLocks noGrp="1"/>
          </p:cNvSpPr>
          <p:nvPr>
            <p:ph type="ftr" sz="quarter" idx="11"/>
          </p:nvPr>
        </p:nvSpPr>
        <p:spPr/>
        <p:txBody>
          <a:bodyPr/>
          <a:lstStyle/>
          <a:p>
            <a:r>
              <a:rPr lang="de-DE"/>
              <a:t>« Actualité d’Andrée Tabouret-Keller », Journées d’études 
Strasbourg 2-3 décembre 2021, Rita Franceschini
</a:t>
            </a:r>
          </a:p>
        </p:txBody>
      </p:sp>
      <p:sp>
        <p:nvSpPr>
          <p:cNvPr id="5" name="Foliennummernplatzhalter 4">
            <a:extLst>
              <a:ext uri="{FF2B5EF4-FFF2-40B4-BE49-F238E27FC236}">
                <a16:creationId xmlns:a16="http://schemas.microsoft.com/office/drawing/2014/main" id="{4E521104-88FE-DE4F-9AC6-D468648929C2}"/>
              </a:ext>
            </a:extLst>
          </p:cNvPr>
          <p:cNvSpPr>
            <a:spLocks noGrp="1"/>
          </p:cNvSpPr>
          <p:nvPr>
            <p:ph type="sldNum" sz="quarter" idx="12"/>
          </p:nvPr>
        </p:nvSpPr>
        <p:spPr/>
        <p:txBody>
          <a:bodyPr/>
          <a:lstStyle/>
          <a:p>
            <a:fld id="{16FDE0F0-5467-5C44-B513-D0E70B0DC64B}" type="slidenum">
              <a:rPr lang="de-DE" smtClean="0"/>
              <a:t>21</a:t>
            </a:fld>
            <a:endParaRPr lang="de-DE"/>
          </a:p>
        </p:txBody>
      </p:sp>
      <p:pic>
        <p:nvPicPr>
          <p:cNvPr id="11" name="Inhaltsplatzhalter 10">
            <a:extLst>
              <a:ext uri="{FF2B5EF4-FFF2-40B4-BE49-F238E27FC236}">
                <a16:creationId xmlns:a16="http://schemas.microsoft.com/office/drawing/2014/main" id="{BDB7E5B7-0EFB-C044-9FFD-84701E1E59EA}"/>
              </a:ext>
            </a:extLst>
          </p:cNvPr>
          <p:cNvPicPr>
            <a:picLocks noGrp="1" noChangeAspect="1"/>
          </p:cNvPicPr>
          <p:nvPr>
            <p:ph idx="1"/>
          </p:nvPr>
        </p:nvPicPr>
        <p:blipFill>
          <a:blip r:embed="rId2"/>
          <a:stretch>
            <a:fillRect/>
          </a:stretch>
        </p:blipFill>
        <p:spPr>
          <a:xfrm rot="10800000">
            <a:off x="1556717" y="1080361"/>
            <a:ext cx="6511517" cy="4740841"/>
          </a:xfrm>
        </p:spPr>
      </p:pic>
      <p:sp>
        <p:nvSpPr>
          <p:cNvPr id="13" name="Textfeld 12">
            <a:extLst>
              <a:ext uri="{FF2B5EF4-FFF2-40B4-BE49-F238E27FC236}">
                <a16:creationId xmlns:a16="http://schemas.microsoft.com/office/drawing/2014/main" id="{F156E309-7329-984E-B0C1-1C1FB32A33E5}"/>
              </a:ext>
            </a:extLst>
          </p:cNvPr>
          <p:cNvSpPr txBox="1"/>
          <p:nvPr/>
        </p:nvSpPr>
        <p:spPr>
          <a:xfrm>
            <a:off x="7412434" y="198808"/>
            <a:ext cx="4669740" cy="1200329"/>
          </a:xfrm>
          <a:prstGeom prst="rect">
            <a:avLst/>
          </a:prstGeom>
          <a:noFill/>
        </p:spPr>
        <p:txBody>
          <a:bodyPr wrap="none" rtlCol="0">
            <a:spAutoFit/>
          </a:bodyPr>
          <a:lstStyle/>
          <a:p>
            <a:r>
              <a:rPr lang="de-DE" dirty="0"/>
              <a:t>In: Yaron </a:t>
            </a:r>
            <a:r>
              <a:rPr lang="de-DE" dirty="0" err="1"/>
              <a:t>Matras</a:t>
            </a:r>
            <a:r>
              <a:rPr lang="de-DE" dirty="0"/>
              <a:t> / Peter Bakker (</a:t>
            </a:r>
            <a:r>
              <a:rPr lang="de-DE" dirty="0" err="1"/>
              <a:t>eds</a:t>
            </a:r>
            <a:r>
              <a:rPr lang="de-DE" dirty="0"/>
              <a:t>.), </a:t>
            </a:r>
          </a:p>
          <a:p>
            <a:r>
              <a:rPr lang="de-DE" dirty="0"/>
              <a:t>2003, The Mixed Language </a:t>
            </a:r>
            <a:r>
              <a:rPr lang="de-DE" dirty="0" err="1"/>
              <a:t>Debate</a:t>
            </a:r>
            <a:r>
              <a:rPr lang="de-DE" dirty="0"/>
              <a:t>. </a:t>
            </a:r>
          </a:p>
          <a:p>
            <a:r>
              <a:rPr lang="de-DE" dirty="0" err="1"/>
              <a:t>Theoretical</a:t>
            </a:r>
            <a:r>
              <a:rPr lang="de-DE" dirty="0"/>
              <a:t> </a:t>
            </a:r>
            <a:r>
              <a:rPr lang="de-DE" dirty="0" err="1"/>
              <a:t>and</a:t>
            </a:r>
            <a:r>
              <a:rPr lang="de-DE" dirty="0"/>
              <a:t> </a:t>
            </a:r>
            <a:r>
              <a:rPr lang="de-DE" dirty="0" err="1"/>
              <a:t>Empirical</a:t>
            </a:r>
            <a:r>
              <a:rPr lang="de-DE" dirty="0"/>
              <a:t> </a:t>
            </a:r>
            <a:r>
              <a:rPr lang="de-DE" dirty="0" err="1"/>
              <a:t>Advances</a:t>
            </a:r>
            <a:r>
              <a:rPr lang="de-DE" b="1" dirty="0"/>
              <a:t>, </a:t>
            </a:r>
            <a:r>
              <a:rPr lang="de-DE" dirty="0"/>
              <a:t>Berlin.</a:t>
            </a:r>
          </a:p>
          <a:p>
            <a:endParaRPr lang="de-DE" dirty="0"/>
          </a:p>
        </p:txBody>
      </p:sp>
    </p:spTree>
    <p:extLst>
      <p:ext uri="{BB962C8B-B14F-4D97-AF65-F5344CB8AC3E}">
        <p14:creationId xmlns:p14="http://schemas.microsoft.com/office/powerpoint/2010/main" val="3667772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91F6DA-EDBD-454B-9F7A-BD3530E817A8}"/>
              </a:ext>
            </a:extLst>
          </p:cNvPr>
          <p:cNvSpPr>
            <a:spLocks noGrp="1"/>
          </p:cNvSpPr>
          <p:nvPr>
            <p:ph type="title"/>
          </p:nvPr>
        </p:nvSpPr>
        <p:spPr/>
        <p:txBody>
          <a:bodyPr/>
          <a:lstStyle/>
          <a:p>
            <a:r>
              <a:rPr lang="de-DE" dirty="0" err="1"/>
              <a:t>Domande</a:t>
            </a:r>
            <a:r>
              <a:rPr lang="de-DE" dirty="0"/>
              <a:t> </a:t>
            </a:r>
            <a:r>
              <a:rPr lang="de-DE" dirty="0" err="1"/>
              <a:t>che</a:t>
            </a:r>
            <a:r>
              <a:rPr lang="de-DE" dirty="0"/>
              <a:t> </a:t>
            </a:r>
            <a:r>
              <a:rPr lang="de-DE" dirty="0" err="1"/>
              <a:t>hanno</a:t>
            </a:r>
            <a:r>
              <a:rPr lang="de-DE" dirty="0"/>
              <a:t> </a:t>
            </a:r>
            <a:r>
              <a:rPr lang="de-DE" dirty="0" err="1"/>
              <a:t>guidato</a:t>
            </a:r>
            <a:r>
              <a:rPr lang="de-DE" dirty="0"/>
              <a:t> la </a:t>
            </a:r>
            <a:r>
              <a:rPr lang="de-DE" dirty="0" err="1"/>
              <a:t>lettura</a:t>
            </a:r>
            <a:r>
              <a:rPr lang="de-DE" dirty="0"/>
              <a:t> </a:t>
            </a:r>
            <a:r>
              <a:rPr lang="de-DE" dirty="0" err="1"/>
              <a:t>degli</a:t>
            </a:r>
            <a:r>
              <a:rPr lang="de-DE" dirty="0"/>
              <a:t> </a:t>
            </a:r>
            <a:r>
              <a:rPr lang="de-DE" dirty="0" err="1"/>
              <a:t>AoI</a:t>
            </a:r>
            <a:r>
              <a:rPr lang="de-DE" dirty="0"/>
              <a:t> 1985</a:t>
            </a:r>
          </a:p>
        </p:txBody>
      </p:sp>
      <p:sp>
        <p:nvSpPr>
          <p:cNvPr id="3" name="Inhaltsplatzhalter 2">
            <a:extLst>
              <a:ext uri="{FF2B5EF4-FFF2-40B4-BE49-F238E27FC236}">
                <a16:creationId xmlns:a16="http://schemas.microsoft.com/office/drawing/2014/main" id="{606755C7-617A-E44C-B3BF-9393462229D2}"/>
              </a:ext>
            </a:extLst>
          </p:cNvPr>
          <p:cNvSpPr>
            <a:spLocks noGrp="1"/>
          </p:cNvSpPr>
          <p:nvPr>
            <p:ph idx="1"/>
          </p:nvPr>
        </p:nvSpPr>
        <p:spPr>
          <a:xfrm>
            <a:off x="1534696" y="2015732"/>
            <a:ext cx="10466804" cy="4009511"/>
          </a:xfrm>
        </p:spPr>
        <p:txBody>
          <a:bodyPr>
            <a:normAutofit fontScale="70000" lnSpcReduction="20000"/>
          </a:bodyPr>
          <a:lstStyle/>
          <a:p>
            <a:pPr marL="457200" lvl="0" indent="-457200">
              <a:buFont typeface="+mj-lt"/>
              <a:buAutoNum type="arabicPeriod"/>
            </a:pPr>
            <a:r>
              <a:rPr lang="it-IT" dirty="0"/>
              <a:t>Che novità portava, all’epoca, il volume rispetto alla discussione circostante in </a:t>
            </a:r>
            <a:r>
              <a:rPr lang="it-IT" dirty="0" err="1"/>
              <a:t>creolistica</a:t>
            </a:r>
            <a:r>
              <a:rPr lang="it-IT" dirty="0"/>
              <a:t> e in genere in sociolinguistica?</a:t>
            </a:r>
            <a:endParaRPr lang="de-DE" dirty="0"/>
          </a:p>
          <a:p>
            <a:pPr marL="457200" lvl="0" indent="-457200">
              <a:buFont typeface="+mj-lt"/>
              <a:buAutoNum type="arabicPeriod"/>
            </a:pPr>
            <a:r>
              <a:rPr lang="it-IT" dirty="0"/>
              <a:t>In che modo il loro approccio spiccava, ossia: come la comparsa degli </a:t>
            </a:r>
            <a:r>
              <a:rPr lang="it-IT" dirty="0" err="1"/>
              <a:t>AoI</a:t>
            </a:r>
            <a:r>
              <a:rPr lang="it-IT" dirty="0"/>
              <a:t> sono da contestualizzare nel discorso scientifico della fine degli anni ’80?</a:t>
            </a:r>
            <a:endParaRPr lang="de-DE" dirty="0"/>
          </a:p>
          <a:p>
            <a:pPr marL="457200" lvl="0" indent="-457200">
              <a:buFont typeface="+mj-lt"/>
              <a:buAutoNum type="arabicPeriod"/>
            </a:pPr>
            <a:r>
              <a:rPr lang="it-IT" dirty="0"/>
              <a:t>Che influenza ha avuto l’approccio e fino a dove esso è riconoscibile anche fino ai nostri giorni – visto che il volume viene ancora ampiamente citato?</a:t>
            </a:r>
            <a:endParaRPr lang="de-DE" dirty="0"/>
          </a:p>
          <a:p>
            <a:pPr marL="457200" lvl="0" indent="-457200">
              <a:buFont typeface="+mj-lt"/>
              <a:buAutoNum type="arabicPeriod"/>
            </a:pPr>
            <a:r>
              <a:rPr lang="it-IT" b="1" dirty="0"/>
              <a:t>Come i concetti-base, quali proiezione, focalizzazione e diffusione, possono essere utili per descrivere società odierne caratterizzate da una </a:t>
            </a:r>
            <a:r>
              <a:rPr lang="it-IT" b="1" i="1" dirty="0"/>
              <a:t>super-</a:t>
            </a:r>
            <a:r>
              <a:rPr lang="it-IT" b="1" i="1" dirty="0" err="1"/>
              <a:t>diversity</a:t>
            </a:r>
            <a:r>
              <a:rPr lang="it-IT" b="1" dirty="0"/>
              <a:t> (usando – fra i molti termini alla moda – quello coniato da Steven </a:t>
            </a:r>
            <a:r>
              <a:rPr lang="it-IT" b="1" dirty="0" err="1"/>
              <a:t>Vertovec</a:t>
            </a:r>
            <a:r>
              <a:rPr lang="it-IT" b="1" dirty="0"/>
              <a:t>)?</a:t>
            </a:r>
            <a:endParaRPr lang="de-DE" b="1" dirty="0"/>
          </a:p>
          <a:p>
            <a:pPr marL="457200" lvl="0" indent="-457200">
              <a:buFont typeface="+mj-lt"/>
              <a:buAutoNum type="arabicPeriod"/>
            </a:pPr>
            <a:r>
              <a:rPr lang="it-IT" dirty="0"/>
              <a:t>Autoriflessione? </a:t>
            </a:r>
            <a:r>
              <a:rPr lang="it-IT" b="1" dirty="0"/>
              <a:t>L’adozione linguistica </a:t>
            </a:r>
            <a:r>
              <a:rPr lang="it-IT" dirty="0"/>
              <a:t>– come l’ho chiamata – osservando degli svizzeri-tedeschi che si appropriavano in modo spontaneo l’italiano a Basilea, estendendo poi la ampia variabilità verso un modello linguistico che vede come perni e come forze sottostanti – è stata influenzata dagli </a:t>
            </a:r>
            <a:r>
              <a:rPr lang="it-IT" dirty="0" err="1"/>
              <a:t>AoI</a:t>
            </a:r>
            <a:r>
              <a:rPr lang="it-IT" dirty="0"/>
              <a:t>?</a:t>
            </a:r>
          </a:p>
          <a:p>
            <a:pPr marL="914400" lvl="1" indent="-457200">
              <a:buFont typeface="+mj-lt"/>
              <a:buAutoNum type="arabicPeriod"/>
            </a:pPr>
            <a:r>
              <a:rPr lang="it-IT" dirty="0"/>
              <a:t>la </a:t>
            </a:r>
            <a:r>
              <a:rPr lang="it-IT" b="1" dirty="0"/>
              <a:t>flessibilità</a:t>
            </a:r>
            <a:r>
              <a:rPr lang="it-IT" dirty="0"/>
              <a:t> (individuale e collettiva), </a:t>
            </a:r>
          </a:p>
          <a:p>
            <a:pPr marL="914400" lvl="1" indent="-457200">
              <a:buFont typeface="+mj-lt"/>
              <a:buAutoNum type="arabicPeriod"/>
            </a:pPr>
            <a:r>
              <a:rPr lang="it-IT" dirty="0"/>
              <a:t>la </a:t>
            </a:r>
            <a:r>
              <a:rPr lang="it-IT" b="1" dirty="0"/>
              <a:t>mobilità</a:t>
            </a:r>
            <a:r>
              <a:rPr lang="it-IT" dirty="0"/>
              <a:t> (come indole fondamentale dell’essere umano, </a:t>
            </a:r>
          </a:p>
          <a:p>
            <a:pPr marL="914400" lvl="1" indent="-457200">
              <a:buFont typeface="+mj-lt"/>
              <a:buAutoNum type="arabicPeriod"/>
            </a:pPr>
            <a:r>
              <a:rPr lang="it-IT" dirty="0"/>
              <a:t>la </a:t>
            </a:r>
            <a:r>
              <a:rPr lang="it-IT" b="1" dirty="0"/>
              <a:t>variabilità</a:t>
            </a:r>
            <a:r>
              <a:rPr lang="it-IT" dirty="0"/>
              <a:t> dell’espressione linguistica</a:t>
            </a:r>
          </a:p>
          <a:p>
            <a:pPr marL="914400" lvl="1" indent="-457200">
              <a:buFont typeface="+mj-lt"/>
              <a:buAutoNum type="arabicPeriod"/>
            </a:pPr>
            <a:r>
              <a:rPr lang="it-IT" dirty="0"/>
              <a:t> l</a:t>
            </a:r>
            <a:r>
              <a:rPr lang="it-IT" b="1" dirty="0"/>
              <a:t>’identità</a:t>
            </a:r>
            <a:r>
              <a:rPr lang="it-IT" dirty="0"/>
              <a:t> (come collante)</a:t>
            </a:r>
            <a:endParaRPr lang="de-DE" dirty="0"/>
          </a:p>
        </p:txBody>
      </p:sp>
      <p:sp>
        <p:nvSpPr>
          <p:cNvPr id="4" name="Fußzeilenplatzhalter 3">
            <a:extLst>
              <a:ext uri="{FF2B5EF4-FFF2-40B4-BE49-F238E27FC236}">
                <a16:creationId xmlns:a16="http://schemas.microsoft.com/office/drawing/2014/main" id="{9E0CC0CB-2DBA-DE49-86F9-ECA09F4DF298}"/>
              </a:ext>
            </a:extLst>
          </p:cNvPr>
          <p:cNvSpPr>
            <a:spLocks noGrp="1"/>
          </p:cNvSpPr>
          <p:nvPr>
            <p:ph type="ftr" sz="quarter" idx="11"/>
          </p:nvPr>
        </p:nvSpPr>
        <p:spPr/>
        <p:txBody>
          <a:bodyPr/>
          <a:lstStyle/>
          <a:p>
            <a:r>
              <a:rPr lang="de-DE"/>
              <a:t>« Actualité d’Andrée Tabouret-Keller », Journées d’études 
Strasbourg 2-3 décembre 2021, Rita Franceschini
</a:t>
            </a:r>
            <a:endParaRPr lang="de-DE" dirty="0"/>
          </a:p>
        </p:txBody>
      </p:sp>
      <p:sp>
        <p:nvSpPr>
          <p:cNvPr id="5" name="Foliennummernplatzhalter 4">
            <a:extLst>
              <a:ext uri="{FF2B5EF4-FFF2-40B4-BE49-F238E27FC236}">
                <a16:creationId xmlns:a16="http://schemas.microsoft.com/office/drawing/2014/main" id="{1549E6BA-0DE9-B946-8501-C672A9E597D7}"/>
              </a:ext>
            </a:extLst>
          </p:cNvPr>
          <p:cNvSpPr>
            <a:spLocks noGrp="1"/>
          </p:cNvSpPr>
          <p:nvPr>
            <p:ph type="sldNum" sz="quarter" idx="12"/>
          </p:nvPr>
        </p:nvSpPr>
        <p:spPr/>
        <p:txBody>
          <a:bodyPr/>
          <a:lstStyle/>
          <a:p>
            <a:fld id="{16FDE0F0-5467-5C44-B513-D0E70B0DC64B}" type="slidenum">
              <a:rPr lang="de-DE" smtClean="0"/>
              <a:t>22</a:t>
            </a:fld>
            <a:endParaRPr lang="de-DE"/>
          </a:p>
        </p:txBody>
      </p:sp>
    </p:spTree>
    <p:extLst>
      <p:ext uri="{BB962C8B-B14F-4D97-AF65-F5344CB8AC3E}">
        <p14:creationId xmlns:p14="http://schemas.microsoft.com/office/powerpoint/2010/main" val="37748146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B1F1ED-0180-A449-98DB-5C0C6E74C323}"/>
              </a:ext>
            </a:extLst>
          </p:cNvPr>
          <p:cNvSpPr>
            <a:spLocks noGrp="1"/>
          </p:cNvSpPr>
          <p:nvPr>
            <p:ph type="title"/>
          </p:nvPr>
        </p:nvSpPr>
        <p:spPr/>
        <p:txBody>
          <a:bodyPr/>
          <a:lstStyle/>
          <a:p>
            <a:r>
              <a:rPr lang="de-DE" dirty="0"/>
              <a:t>Es. </a:t>
            </a:r>
            <a:r>
              <a:rPr lang="de-DE" dirty="0" err="1"/>
              <a:t>focussing</a:t>
            </a:r>
            <a:endParaRPr lang="de-DE" dirty="0"/>
          </a:p>
        </p:txBody>
      </p:sp>
      <p:sp>
        <p:nvSpPr>
          <p:cNvPr id="3" name="Inhaltsplatzhalter 2">
            <a:extLst>
              <a:ext uri="{FF2B5EF4-FFF2-40B4-BE49-F238E27FC236}">
                <a16:creationId xmlns:a16="http://schemas.microsoft.com/office/drawing/2014/main" id="{19913D25-09A9-AF4C-A4F0-7740BF01157D}"/>
              </a:ext>
            </a:extLst>
          </p:cNvPr>
          <p:cNvSpPr>
            <a:spLocks noGrp="1"/>
          </p:cNvSpPr>
          <p:nvPr>
            <p:ph idx="1"/>
          </p:nvPr>
        </p:nvSpPr>
        <p:spPr/>
        <p:txBody>
          <a:bodyPr>
            <a:normAutofit fontScale="85000" lnSpcReduction="10000"/>
          </a:bodyPr>
          <a:lstStyle/>
          <a:p>
            <a:r>
              <a:rPr lang="en-GB" dirty="0"/>
              <a:t>Comment (R.F.): </a:t>
            </a:r>
            <a:r>
              <a:rPr lang="en-US" dirty="0"/>
              <a:t>In the writings of R. Le Page and A. </a:t>
            </a:r>
            <a:r>
              <a:rPr lang="en-US" dirty="0" err="1"/>
              <a:t>Tabouret</a:t>
            </a:r>
            <a:r>
              <a:rPr lang="en-US" dirty="0"/>
              <a:t> Keller the distinction between social </a:t>
            </a:r>
            <a:r>
              <a:rPr lang="en-US" i="1" dirty="0"/>
              <a:t>focus </a:t>
            </a:r>
            <a:r>
              <a:rPr lang="en-US" dirty="0"/>
              <a:t>and individual </a:t>
            </a:r>
            <a:r>
              <a:rPr lang="en-US" i="1" dirty="0"/>
              <a:t>focus </a:t>
            </a:r>
            <a:r>
              <a:rPr lang="en-US" dirty="0"/>
              <a:t>is not as strong as I make it here. What the authors define as </a:t>
            </a:r>
            <a:r>
              <a:rPr lang="en-US" i="1" dirty="0"/>
              <a:t>focusing</a:t>
            </a:r>
            <a:r>
              <a:rPr lang="en-US" dirty="0"/>
              <a:t> is globally referred to as processes -sometimes individual, sometimes situated at a social level, and sometimes  both- as can be deduced from the following quotation: </a:t>
            </a:r>
            <a:br>
              <a:rPr lang="en-US" dirty="0"/>
            </a:br>
            <a:endParaRPr lang="en-US" dirty="0"/>
          </a:p>
          <a:p>
            <a:r>
              <a:rPr lang="en-GB" dirty="0"/>
              <a:t>"People may become more like others in their </a:t>
            </a:r>
            <a:r>
              <a:rPr lang="en-GB" dirty="0" err="1"/>
              <a:t>behavior</a:t>
            </a:r>
            <a:r>
              <a:rPr lang="en-GB" dirty="0"/>
              <a:t>. This is the process we call ‘focussing’. And since the language of each individual reflects their perception of the language of the group, somebody who succeeds in becoming a member of a focused group becomes similarly focused in their individual behaviour. Conversely, where individuals distance themselves from each other, that community as a whole is diffuse." (Le Page 1992: 78-9).</a:t>
            </a:r>
          </a:p>
          <a:p>
            <a:endParaRPr lang="en-GB" dirty="0"/>
          </a:p>
          <a:p>
            <a:endParaRPr lang="de-DE" dirty="0"/>
          </a:p>
        </p:txBody>
      </p:sp>
      <p:sp>
        <p:nvSpPr>
          <p:cNvPr id="4" name="Fußzeilenplatzhalter 3">
            <a:extLst>
              <a:ext uri="{FF2B5EF4-FFF2-40B4-BE49-F238E27FC236}">
                <a16:creationId xmlns:a16="http://schemas.microsoft.com/office/drawing/2014/main" id="{4A96A5F0-4E0C-234D-972D-F43E4ADFD197}"/>
              </a:ext>
            </a:extLst>
          </p:cNvPr>
          <p:cNvSpPr>
            <a:spLocks noGrp="1"/>
          </p:cNvSpPr>
          <p:nvPr>
            <p:ph type="ftr" sz="quarter" idx="11"/>
          </p:nvPr>
        </p:nvSpPr>
        <p:spPr/>
        <p:txBody>
          <a:bodyPr/>
          <a:lstStyle/>
          <a:p>
            <a:r>
              <a:rPr lang="de-DE"/>
              <a:t>« Actualité d’Andrée Tabouret-Keller », Journées d’études 
Strasbourg 2-3 décembre 2021, Rita Franceschini
</a:t>
            </a:r>
          </a:p>
        </p:txBody>
      </p:sp>
      <p:sp>
        <p:nvSpPr>
          <p:cNvPr id="5" name="Foliennummernplatzhalter 4">
            <a:extLst>
              <a:ext uri="{FF2B5EF4-FFF2-40B4-BE49-F238E27FC236}">
                <a16:creationId xmlns:a16="http://schemas.microsoft.com/office/drawing/2014/main" id="{01DBCA04-84E9-9E4D-9F45-922CBFC61437}"/>
              </a:ext>
            </a:extLst>
          </p:cNvPr>
          <p:cNvSpPr>
            <a:spLocks noGrp="1"/>
          </p:cNvSpPr>
          <p:nvPr>
            <p:ph type="sldNum" sz="quarter" idx="12"/>
          </p:nvPr>
        </p:nvSpPr>
        <p:spPr/>
        <p:txBody>
          <a:bodyPr/>
          <a:lstStyle/>
          <a:p>
            <a:fld id="{16FDE0F0-5467-5C44-B513-D0E70B0DC64B}" type="slidenum">
              <a:rPr lang="de-DE" smtClean="0"/>
              <a:t>23</a:t>
            </a:fld>
            <a:endParaRPr lang="de-DE"/>
          </a:p>
        </p:txBody>
      </p:sp>
    </p:spTree>
    <p:extLst>
      <p:ext uri="{BB962C8B-B14F-4D97-AF65-F5344CB8AC3E}">
        <p14:creationId xmlns:p14="http://schemas.microsoft.com/office/powerpoint/2010/main" val="12885208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6B0A08-1634-DF4B-9110-42B5625A48DC}"/>
              </a:ext>
            </a:extLst>
          </p:cNvPr>
          <p:cNvSpPr>
            <a:spLocks noGrp="1"/>
          </p:cNvSpPr>
          <p:nvPr>
            <p:ph type="title"/>
          </p:nvPr>
        </p:nvSpPr>
        <p:spPr/>
        <p:txBody>
          <a:bodyPr/>
          <a:lstStyle/>
          <a:p>
            <a:r>
              <a:rPr lang="de-DE" dirty="0"/>
              <a:t>‚</a:t>
            </a:r>
            <a:r>
              <a:rPr lang="de-DE" dirty="0" err="1"/>
              <a:t>social</a:t>
            </a:r>
            <a:r>
              <a:rPr lang="de-DE" dirty="0"/>
              <a:t> </a:t>
            </a:r>
            <a:r>
              <a:rPr lang="de-DE" dirty="0" err="1"/>
              <a:t>focus</a:t>
            </a:r>
            <a:r>
              <a:rPr lang="de-DE" dirty="0"/>
              <a:t>‘</a:t>
            </a:r>
          </a:p>
        </p:txBody>
      </p:sp>
      <p:sp>
        <p:nvSpPr>
          <p:cNvPr id="3" name="Inhaltsplatzhalter 2">
            <a:extLst>
              <a:ext uri="{FF2B5EF4-FFF2-40B4-BE49-F238E27FC236}">
                <a16:creationId xmlns:a16="http://schemas.microsoft.com/office/drawing/2014/main" id="{C55B96BE-D59E-6048-A2E3-0628F69A2EE5}"/>
              </a:ext>
            </a:extLst>
          </p:cNvPr>
          <p:cNvSpPr>
            <a:spLocks noGrp="1"/>
          </p:cNvSpPr>
          <p:nvPr>
            <p:ph idx="1"/>
          </p:nvPr>
        </p:nvSpPr>
        <p:spPr/>
        <p:txBody>
          <a:bodyPr>
            <a:normAutofit/>
          </a:bodyPr>
          <a:lstStyle/>
          <a:p>
            <a:r>
              <a:rPr lang="en-US" dirty="0"/>
              <a:t>“Inspired again by the use Le Page makes of it in its several writings, and mainly in the important volume Le Page/</a:t>
            </a:r>
            <a:r>
              <a:rPr lang="en-US" dirty="0" err="1"/>
              <a:t>Tabouret</a:t>
            </a:r>
            <a:r>
              <a:rPr lang="en-US" dirty="0"/>
              <a:t> Keller 1985, </a:t>
            </a:r>
            <a:r>
              <a:rPr lang="en-US" i="1" dirty="0"/>
              <a:t>Acts of Identity</a:t>
            </a:r>
            <a:r>
              <a:rPr lang="en-US" dirty="0"/>
              <a:t>, I have termed this collective effort of convergence on a set of networks of common co-occurrences of linguistic features as </a:t>
            </a:r>
            <a:r>
              <a:rPr lang="en-US" i="1" dirty="0"/>
              <a:t>social</a:t>
            </a:r>
            <a:r>
              <a:rPr lang="en-US" dirty="0"/>
              <a:t> </a:t>
            </a:r>
            <a:r>
              <a:rPr lang="en-US" i="1" dirty="0"/>
              <a:t>focus</a:t>
            </a:r>
            <a:r>
              <a:rPr lang="en-US" dirty="0"/>
              <a:t>.” (Franceschini </a:t>
            </a:r>
            <a:r>
              <a:rPr lang="en-US" dirty="0" err="1"/>
              <a:t>i.c.d.s</a:t>
            </a:r>
            <a:r>
              <a:rPr lang="en-US" dirty="0"/>
              <a:t>.)</a:t>
            </a:r>
            <a:endParaRPr lang="de-DE" dirty="0"/>
          </a:p>
          <a:p>
            <a:endParaRPr lang="de-DE" dirty="0"/>
          </a:p>
        </p:txBody>
      </p:sp>
      <p:sp>
        <p:nvSpPr>
          <p:cNvPr id="4" name="Fußzeilenplatzhalter 3">
            <a:extLst>
              <a:ext uri="{FF2B5EF4-FFF2-40B4-BE49-F238E27FC236}">
                <a16:creationId xmlns:a16="http://schemas.microsoft.com/office/drawing/2014/main" id="{6E21C10C-2D71-1B40-A385-D939665A0985}"/>
              </a:ext>
            </a:extLst>
          </p:cNvPr>
          <p:cNvSpPr>
            <a:spLocks noGrp="1"/>
          </p:cNvSpPr>
          <p:nvPr>
            <p:ph type="ftr" sz="quarter" idx="11"/>
          </p:nvPr>
        </p:nvSpPr>
        <p:spPr/>
        <p:txBody>
          <a:bodyPr/>
          <a:lstStyle/>
          <a:p>
            <a:r>
              <a:rPr lang="de-DE"/>
              <a:t>« Actualité d’Andrée Tabouret-Keller », Journées d’études 
Strasbourg 2-3 décembre 2021, Rita Franceschini
</a:t>
            </a:r>
          </a:p>
        </p:txBody>
      </p:sp>
      <p:sp>
        <p:nvSpPr>
          <p:cNvPr id="5" name="Foliennummernplatzhalter 4">
            <a:extLst>
              <a:ext uri="{FF2B5EF4-FFF2-40B4-BE49-F238E27FC236}">
                <a16:creationId xmlns:a16="http://schemas.microsoft.com/office/drawing/2014/main" id="{5BF7CCED-E93F-2044-A8DE-17DC7D851CEF}"/>
              </a:ext>
            </a:extLst>
          </p:cNvPr>
          <p:cNvSpPr>
            <a:spLocks noGrp="1"/>
          </p:cNvSpPr>
          <p:nvPr>
            <p:ph type="sldNum" sz="quarter" idx="12"/>
          </p:nvPr>
        </p:nvSpPr>
        <p:spPr/>
        <p:txBody>
          <a:bodyPr/>
          <a:lstStyle/>
          <a:p>
            <a:fld id="{16FDE0F0-5467-5C44-B513-D0E70B0DC64B}" type="slidenum">
              <a:rPr lang="de-DE" smtClean="0"/>
              <a:t>24</a:t>
            </a:fld>
            <a:endParaRPr lang="de-DE"/>
          </a:p>
        </p:txBody>
      </p:sp>
    </p:spTree>
    <p:extLst>
      <p:ext uri="{BB962C8B-B14F-4D97-AF65-F5344CB8AC3E}">
        <p14:creationId xmlns:p14="http://schemas.microsoft.com/office/powerpoint/2010/main" val="11407809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91F6DA-EDBD-454B-9F7A-BD3530E817A8}"/>
              </a:ext>
            </a:extLst>
          </p:cNvPr>
          <p:cNvSpPr>
            <a:spLocks noGrp="1"/>
          </p:cNvSpPr>
          <p:nvPr>
            <p:ph type="title"/>
          </p:nvPr>
        </p:nvSpPr>
        <p:spPr/>
        <p:txBody>
          <a:bodyPr/>
          <a:lstStyle/>
          <a:p>
            <a:r>
              <a:rPr lang="de-DE" dirty="0" err="1"/>
              <a:t>Domande</a:t>
            </a:r>
            <a:r>
              <a:rPr lang="de-DE" dirty="0"/>
              <a:t> </a:t>
            </a:r>
            <a:r>
              <a:rPr lang="de-DE" dirty="0" err="1"/>
              <a:t>che</a:t>
            </a:r>
            <a:r>
              <a:rPr lang="de-DE" dirty="0"/>
              <a:t> </a:t>
            </a:r>
            <a:r>
              <a:rPr lang="de-DE" dirty="0" err="1"/>
              <a:t>hanno</a:t>
            </a:r>
            <a:r>
              <a:rPr lang="de-DE" dirty="0"/>
              <a:t> </a:t>
            </a:r>
            <a:r>
              <a:rPr lang="de-DE" dirty="0" err="1"/>
              <a:t>guidato</a:t>
            </a:r>
            <a:r>
              <a:rPr lang="de-DE" dirty="0"/>
              <a:t> la </a:t>
            </a:r>
            <a:r>
              <a:rPr lang="de-DE" dirty="0" err="1"/>
              <a:t>lettura</a:t>
            </a:r>
            <a:r>
              <a:rPr lang="de-DE" dirty="0"/>
              <a:t> </a:t>
            </a:r>
            <a:r>
              <a:rPr lang="de-DE" dirty="0" err="1"/>
              <a:t>degli</a:t>
            </a:r>
            <a:r>
              <a:rPr lang="de-DE" dirty="0"/>
              <a:t> </a:t>
            </a:r>
            <a:r>
              <a:rPr lang="de-DE" dirty="0" err="1"/>
              <a:t>AoI</a:t>
            </a:r>
            <a:r>
              <a:rPr lang="de-DE" dirty="0"/>
              <a:t> 1985</a:t>
            </a:r>
          </a:p>
        </p:txBody>
      </p:sp>
      <p:sp>
        <p:nvSpPr>
          <p:cNvPr id="3" name="Inhaltsplatzhalter 2">
            <a:extLst>
              <a:ext uri="{FF2B5EF4-FFF2-40B4-BE49-F238E27FC236}">
                <a16:creationId xmlns:a16="http://schemas.microsoft.com/office/drawing/2014/main" id="{606755C7-617A-E44C-B3BF-9393462229D2}"/>
              </a:ext>
            </a:extLst>
          </p:cNvPr>
          <p:cNvSpPr>
            <a:spLocks noGrp="1"/>
          </p:cNvSpPr>
          <p:nvPr>
            <p:ph idx="1"/>
          </p:nvPr>
        </p:nvSpPr>
        <p:spPr>
          <a:xfrm>
            <a:off x="1534696" y="2015732"/>
            <a:ext cx="10466804" cy="4009511"/>
          </a:xfrm>
        </p:spPr>
        <p:txBody>
          <a:bodyPr>
            <a:normAutofit fontScale="70000" lnSpcReduction="20000"/>
          </a:bodyPr>
          <a:lstStyle/>
          <a:p>
            <a:pPr marL="457200" lvl="0" indent="-457200">
              <a:buFont typeface="+mj-lt"/>
              <a:buAutoNum type="arabicPeriod"/>
            </a:pPr>
            <a:r>
              <a:rPr lang="it-IT" dirty="0"/>
              <a:t>Che novità portava, all’epoca, il volume rispetto alla discussione circostante in </a:t>
            </a:r>
            <a:r>
              <a:rPr lang="it-IT" dirty="0" err="1"/>
              <a:t>creolistica</a:t>
            </a:r>
            <a:r>
              <a:rPr lang="it-IT" dirty="0"/>
              <a:t> e in genere in sociolinguistica?</a:t>
            </a:r>
            <a:endParaRPr lang="de-DE" dirty="0"/>
          </a:p>
          <a:p>
            <a:pPr marL="457200" lvl="0" indent="-457200">
              <a:buFont typeface="+mj-lt"/>
              <a:buAutoNum type="arabicPeriod"/>
            </a:pPr>
            <a:r>
              <a:rPr lang="it-IT" dirty="0"/>
              <a:t>In che modo il loro approccio spiccava, ossia: come la comparsa degli </a:t>
            </a:r>
            <a:r>
              <a:rPr lang="it-IT" dirty="0" err="1"/>
              <a:t>AoI</a:t>
            </a:r>
            <a:r>
              <a:rPr lang="it-IT" dirty="0"/>
              <a:t> sono da contestualizzare nel discorso scientifico della fine degli anni ’80?</a:t>
            </a:r>
            <a:endParaRPr lang="de-DE" dirty="0"/>
          </a:p>
          <a:p>
            <a:pPr marL="457200" lvl="0" indent="-457200">
              <a:buFont typeface="+mj-lt"/>
              <a:buAutoNum type="arabicPeriod"/>
            </a:pPr>
            <a:r>
              <a:rPr lang="it-IT" dirty="0"/>
              <a:t>Che influenza ha avuto l’approccio e fino a dove esso è riconoscibile anche fino ai nostri giorni – visto che il volume viene ancora ampiamente citato?</a:t>
            </a:r>
            <a:endParaRPr lang="de-DE" dirty="0"/>
          </a:p>
          <a:p>
            <a:pPr marL="457200" lvl="0" indent="-457200">
              <a:buFont typeface="+mj-lt"/>
              <a:buAutoNum type="arabicPeriod"/>
            </a:pPr>
            <a:r>
              <a:rPr lang="it-IT" dirty="0"/>
              <a:t>Come i concetti-base, quali proiezione, focalizzazione e diffusione, possono essere utili per descrivere società odierne caratterizzate da una </a:t>
            </a:r>
            <a:r>
              <a:rPr lang="it-IT" i="1" dirty="0"/>
              <a:t>super-</a:t>
            </a:r>
            <a:r>
              <a:rPr lang="it-IT" i="1" dirty="0" err="1"/>
              <a:t>diversity</a:t>
            </a:r>
            <a:r>
              <a:rPr lang="it-IT" dirty="0"/>
              <a:t> (usando – fra i molti termini alla moda – quello coniato da Steven </a:t>
            </a:r>
            <a:r>
              <a:rPr lang="it-IT" dirty="0" err="1"/>
              <a:t>Vertovec</a:t>
            </a:r>
            <a:r>
              <a:rPr lang="it-IT" dirty="0"/>
              <a:t>)?</a:t>
            </a:r>
            <a:endParaRPr lang="de-DE" dirty="0"/>
          </a:p>
          <a:p>
            <a:pPr marL="457200" lvl="0" indent="-457200">
              <a:buFont typeface="+mj-lt"/>
              <a:buAutoNum type="arabicPeriod"/>
            </a:pPr>
            <a:r>
              <a:rPr lang="it-IT" b="1" dirty="0"/>
              <a:t>Autoriflessione? L’adozione linguistica – come l’ho chiamata – osservando degli svizzeri-tedeschi che si appropriavano in modo spontaneo l’italiano a Basilea – estendendo poi la ampia variabilità verso un modello linguistico che vede come perni – come forze sottostanti – è stata influenzata dagli </a:t>
            </a:r>
            <a:r>
              <a:rPr lang="it-IT" b="1" dirty="0" err="1"/>
              <a:t>AoI</a:t>
            </a:r>
            <a:r>
              <a:rPr lang="it-IT" b="1" dirty="0"/>
              <a:t>?</a:t>
            </a:r>
          </a:p>
          <a:p>
            <a:pPr marL="914400" lvl="1" indent="-457200">
              <a:buFont typeface="+mj-lt"/>
              <a:buAutoNum type="arabicPeriod"/>
            </a:pPr>
            <a:r>
              <a:rPr lang="it-IT" b="1" dirty="0"/>
              <a:t>la flessibilità (individuale e collettiva), </a:t>
            </a:r>
          </a:p>
          <a:p>
            <a:pPr marL="914400" lvl="1" indent="-457200">
              <a:buFont typeface="+mj-lt"/>
              <a:buAutoNum type="arabicPeriod"/>
            </a:pPr>
            <a:r>
              <a:rPr lang="it-IT" b="1" dirty="0"/>
              <a:t>la mobilità (come indole fondamentale dell’essere umano, </a:t>
            </a:r>
          </a:p>
          <a:p>
            <a:pPr marL="914400" lvl="1" indent="-457200">
              <a:buFont typeface="+mj-lt"/>
              <a:buAutoNum type="arabicPeriod"/>
            </a:pPr>
            <a:r>
              <a:rPr lang="it-IT" b="1" dirty="0"/>
              <a:t>la variabilità dell’espressione linguistica</a:t>
            </a:r>
          </a:p>
          <a:p>
            <a:pPr marL="914400" lvl="1" indent="-457200">
              <a:buFont typeface="+mj-lt"/>
              <a:buAutoNum type="arabicPeriod"/>
            </a:pPr>
            <a:r>
              <a:rPr lang="it-IT" b="1" dirty="0"/>
              <a:t> l’identità (come collante)</a:t>
            </a:r>
            <a:endParaRPr lang="de-DE" b="1" dirty="0"/>
          </a:p>
        </p:txBody>
      </p:sp>
      <p:sp>
        <p:nvSpPr>
          <p:cNvPr id="4" name="Fußzeilenplatzhalter 3">
            <a:extLst>
              <a:ext uri="{FF2B5EF4-FFF2-40B4-BE49-F238E27FC236}">
                <a16:creationId xmlns:a16="http://schemas.microsoft.com/office/drawing/2014/main" id="{9E0CC0CB-2DBA-DE49-86F9-ECA09F4DF298}"/>
              </a:ext>
            </a:extLst>
          </p:cNvPr>
          <p:cNvSpPr>
            <a:spLocks noGrp="1"/>
          </p:cNvSpPr>
          <p:nvPr>
            <p:ph type="ftr" sz="quarter" idx="11"/>
          </p:nvPr>
        </p:nvSpPr>
        <p:spPr/>
        <p:txBody>
          <a:bodyPr/>
          <a:lstStyle/>
          <a:p>
            <a:r>
              <a:rPr lang="de-DE"/>
              <a:t>« Actualité d’Andrée Tabouret-Keller », Journées d’études 
Strasbourg 2-3 décembre 2021, Rita Franceschini
</a:t>
            </a:r>
            <a:endParaRPr lang="de-DE" dirty="0"/>
          </a:p>
        </p:txBody>
      </p:sp>
      <p:sp>
        <p:nvSpPr>
          <p:cNvPr id="5" name="Foliennummernplatzhalter 4">
            <a:extLst>
              <a:ext uri="{FF2B5EF4-FFF2-40B4-BE49-F238E27FC236}">
                <a16:creationId xmlns:a16="http://schemas.microsoft.com/office/drawing/2014/main" id="{1549E6BA-0DE9-B946-8501-C672A9E597D7}"/>
              </a:ext>
            </a:extLst>
          </p:cNvPr>
          <p:cNvSpPr>
            <a:spLocks noGrp="1"/>
          </p:cNvSpPr>
          <p:nvPr>
            <p:ph type="sldNum" sz="quarter" idx="12"/>
          </p:nvPr>
        </p:nvSpPr>
        <p:spPr/>
        <p:txBody>
          <a:bodyPr/>
          <a:lstStyle/>
          <a:p>
            <a:fld id="{16FDE0F0-5467-5C44-B513-D0E70B0DC64B}" type="slidenum">
              <a:rPr lang="de-DE" smtClean="0"/>
              <a:t>25</a:t>
            </a:fld>
            <a:endParaRPr lang="de-DE"/>
          </a:p>
        </p:txBody>
      </p:sp>
    </p:spTree>
    <p:extLst>
      <p:ext uri="{BB962C8B-B14F-4D97-AF65-F5344CB8AC3E}">
        <p14:creationId xmlns:p14="http://schemas.microsoft.com/office/powerpoint/2010/main" val="7850508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FF1553-67AD-5042-BAAD-E511E7A165B8}"/>
              </a:ext>
            </a:extLst>
          </p:cNvPr>
          <p:cNvSpPr>
            <a:spLocks noGrp="1"/>
          </p:cNvSpPr>
          <p:nvPr>
            <p:ph type="title"/>
          </p:nvPr>
        </p:nvSpPr>
        <p:spPr/>
        <p:txBody>
          <a:bodyPr/>
          <a:lstStyle/>
          <a:p>
            <a:r>
              <a:rPr lang="de-DE" dirty="0" err="1"/>
              <a:t>Ispirazione</a:t>
            </a:r>
            <a:endParaRPr lang="de-DE" dirty="0"/>
          </a:p>
        </p:txBody>
      </p:sp>
      <p:sp>
        <p:nvSpPr>
          <p:cNvPr id="3" name="Inhaltsplatzhalter 2">
            <a:extLst>
              <a:ext uri="{FF2B5EF4-FFF2-40B4-BE49-F238E27FC236}">
                <a16:creationId xmlns:a16="http://schemas.microsoft.com/office/drawing/2014/main" id="{662E3181-741D-6C4B-A725-9692A6BFF086}"/>
              </a:ext>
            </a:extLst>
          </p:cNvPr>
          <p:cNvSpPr>
            <a:spLocks noGrp="1"/>
          </p:cNvSpPr>
          <p:nvPr>
            <p:ph idx="1"/>
          </p:nvPr>
        </p:nvSpPr>
        <p:spPr/>
        <p:txBody>
          <a:bodyPr/>
          <a:lstStyle/>
          <a:p>
            <a:r>
              <a:rPr lang="en-US" dirty="0"/>
              <a:t>Therefore, the use of one (variety of) language cannot be separated from the image the speaker wants to give of himself (unconsciously or consciously): the convergent use of co-occurrences of linguistic traits joins him to other persons who behave similarly. To them he becomes recognizable as a speaker of the same group (Page/</a:t>
            </a:r>
            <a:r>
              <a:rPr lang="en-US" dirty="0" err="1"/>
              <a:t>Tabouret</a:t>
            </a:r>
            <a:r>
              <a:rPr lang="en-US" dirty="0"/>
              <a:t>-Keller 1985). Through convergent use, the interacting persons show to what extent they believe to be speakers of the 'same' language, and at the same time, through a use that more or less deviates from it, they can express separation, otherness and diversity, finally, individuality: i.e. originality  cannot easily be treated as equivalent. (Franceschini </a:t>
            </a:r>
            <a:r>
              <a:rPr lang="en-US" dirty="0" err="1"/>
              <a:t>i.c.d.s</a:t>
            </a:r>
            <a:r>
              <a:rPr lang="en-US" dirty="0"/>
              <a:t>.)</a:t>
            </a:r>
            <a:endParaRPr lang="de-DE" dirty="0"/>
          </a:p>
        </p:txBody>
      </p:sp>
      <p:sp>
        <p:nvSpPr>
          <p:cNvPr id="4" name="Fußzeilenplatzhalter 3">
            <a:extLst>
              <a:ext uri="{FF2B5EF4-FFF2-40B4-BE49-F238E27FC236}">
                <a16:creationId xmlns:a16="http://schemas.microsoft.com/office/drawing/2014/main" id="{10523090-7F05-3944-95E5-D4FBFF975F89}"/>
              </a:ext>
            </a:extLst>
          </p:cNvPr>
          <p:cNvSpPr>
            <a:spLocks noGrp="1"/>
          </p:cNvSpPr>
          <p:nvPr>
            <p:ph type="ftr" sz="quarter" idx="11"/>
          </p:nvPr>
        </p:nvSpPr>
        <p:spPr/>
        <p:txBody>
          <a:bodyPr/>
          <a:lstStyle/>
          <a:p>
            <a:r>
              <a:rPr lang="de-DE"/>
              <a:t>« Actualité d’Andrée Tabouret-Keller », Journées d’études 
Strasbourg 2-3 décembre 2021, Rita Franceschini
</a:t>
            </a:r>
          </a:p>
        </p:txBody>
      </p:sp>
      <p:sp>
        <p:nvSpPr>
          <p:cNvPr id="5" name="Foliennummernplatzhalter 4">
            <a:extLst>
              <a:ext uri="{FF2B5EF4-FFF2-40B4-BE49-F238E27FC236}">
                <a16:creationId xmlns:a16="http://schemas.microsoft.com/office/drawing/2014/main" id="{AE658FB9-B1C5-3743-BE00-352A150036C2}"/>
              </a:ext>
            </a:extLst>
          </p:cNvPr>
          <p:cNvSpPr>
            <a:spLocks noGrp="1"/>
          </p:cNvSpPr>
          <p:nvPr>
            <p:ph type="sldNum" sz="quarter" idx="12"/>
          </p:nvPr>
        </p:nvSpPr>
        <p:spPr/>
        <p:txBody>
          <a:bodyPr/>
          <a:lstStyle/>
          <a:p>
            <a:fld id="{16FDE0F0-5467-5C44-B513-D0E70B0DC64B}" type="slidenum">
              <a:rPr lang="de-DE" smtClean="0"/>
              <a:t>26</a:t>
            </a:fld>
            <a:endParaRPr lang="de-DE"/>
          </a:p>
        </p:txBody>
      </p:sp>
    </p:spTree>
    <p:extLst>
      <p:ext uri="{BB962C8B-B14F-4D97-AF65-F5344CB8AC3E}">
        <p14:creationId xmlns:p14="http://schemas.microsoft.com/office/powerpoint/2010/main" val="12960404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a16="http://schemas.microsoft.com/office/drawing/2014/main" id="{80CAD659-3840-C54F-8215-10C3263DC3A8}"/>
              </a:ext>
            </a:extLst>
          </p:cNvPr>
          <p:cNvSpPr>
            <a:spLocks noGrp="1"/>
          </p:cNvSpPr>
          <p:nvPr>
            <p:ph type="ftr" sz="quarter" idx="11"/>
          </p:nvPr>
        </p:nvSpPr>
        <p:spPr/>
        <p:txBody>
          <a:bodyPr/>
          <a:lstStyle/>
          <a:p>
            <a:r>
              <a:rPr lang="de-DE"/>
              <a:t>« Actualité d’Andrée Tabouret-Keller », Journées d’études 
Strasbourg 2-3 décembre 2021, Rita Franceschini
</a:t>
            </a:r>
            <a:endParaRPr lang="de-DE" dirty="0"/>
          </a:p>
        </p:txBody>
      </p:sp>
      <p:sp>
        <p:nvSpPr>
          <p:cNvPr id="5" name="Foliennummernplatzhalter 4">
            <a:extLst>
              <a:ext uri="{FF2B5EF4-FFF2-40B4-BE49-F238E27FC236}">
                <a16:creationId xmlns:a16="http://schemas.microsoft.com/office/drawing/2014/main" id="{E212639D-A23C-204C-86C0-63C0E9254E8B}"/>
              </a:ext>
            </a:extLst>
          </p:cNvPr>
          <p:cNvSpPr>
            <a:spLocks noGrp="1"/>
          </p:cNvSpPr>
          <p:nvPr>
            <p:ph type="sldNum" sz="quarter" idx="12"/>
          </p:nvPr>
        </p:nvSpPr>
        <p:spPr/>
        <p:txBody>
          <a:bodyPr/>
          <a:lstStyle/>
          <a:p>
            <a:fld id="{16FDE0F0-5467-5C44-B513-D0E70B0DC64B}" type="slidenum">
              <a:rPr lang="de-DE" smtClean="0"/>
              <a:t>27</a:t>
            </a:fld>
            <a:endParaRPr lang="de-DE"/>
          </a:p>
        </p:txBody>
      </p:sp>
      <p:sp>
        <p:nvSpPr>
          <p:cNvPr id="6" name="Rectangle 2">
            <a:extLst>
              <a:ext uri="{FF2B5EF4-FFF2-40B4-BE49-F238E27FC236}">
                <a16:creationId xmlns:a16="http://schemas.microsoft.com/office/drawing/2014/main" id="{6B21CE79-5801-D14E-A645-73E3EE800961}"/>
              </a:ext>
            </a:extLst>
          </p:cNvPr>
          <p:cNvSpPr>
            <a:spLocks noChangeArrowheads="1"/>
          </p:cNvSpPr>
          <p:nvPr/>
        </p:nvSpPr>
        <p:spPr bwMode="auto">
          <a:xfrm>
            <a:off x="1534695" y="2404275"/>
            <a:ext cx="6909808" cy="2777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52352" rIns="91440" bIns="38088"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altLang="de-DE" sz="2400" b="0" i="0" u="none" strike="noStrike" cap="none" normalizeH="0" baseline="0" dirty="0">
                <a:ln>
                  <a:noFill/>
                </a:ln>
                <a:solidFill>
                  <a:schemeClr val="tx1"/>
                </a:solidFill>
                <a:effectLst/>
                <a:latin typeface="Times" pitchFamily="2" charset="0"/>
                <a:ea typeface="Times New Roman" panose="02020603050405020304" pitchFamily="18" charset="0"/>
              </a:rPr>
              <a:t>variability – mobility: </a:t>
            </a:r>
            <a:r>
              <a:rPr kumimoji="0" lang="en-US" altLang="de-DE" sz="2400" b="0" i="1" u="none" strike="noStrike" cap="none" normalizeH="0" baseline="0" dirty="0">
                <a:ln>
                  <a:noFill/>
                </a:ln>
                <a:solidFill>
                  <a:schemeClr val="tx1"/>
                </a:solidFill>
                <a:effectLst/>
                <a:latin typeface="Times" pitchFamily="2" charset="0"/>
                <a:ea typeface="Times New Roman" panose="02020603050405020304" pitchFamily="18" charset="0"/>
              </a:rPr>
              <a:t>parallel attraction</a:t>
            </a:r>
            <a:r>
              <a:rPr kumimoji="0" lang="en-US" altLang="de-DE" sz="2400" b="0" i="0" u="none" strike="noStrike" cap="none" normalizeH="0" baseline="0" dirty="0">
                <a:ln>
                  <a:noFill/>
                </a:ln>
                <a:solidFill>
                  <a:schemeClr val="tx1"/>
                </a:solidFill>
                <a:effectLst/>
                <a:latin typeface="Times" pitchFamily="2" charset="0"/>
                <a:ea typeface="Times New Roman" panose="02020603050405020304" pitchFamily="18" charset="0"/>
              </a:rPr>
              <a:t> </a:t>
            </a:r>
            <a:endParaRPr kumimoji="0" lang="en-US" altLang="de-DE"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altLang="de-DE" sz="2400" b="0" i="0" u="none" strike="noStrike" cap="none" normalizeH="0" baseline="0" dirty="0">
                <a:ln>
                  <a:noFill/>
                </a:ln>
                <a:solidFill>
                  <a:schemeClr val="tx1"/>
                </a:solidFill>
                <a:effectLst/>
                <a:latin typeface="Times" pitchFamily="2" charset="0"/>
                <a:ea typeface="Times New Roman" panose="02020603050405020304" pitchFamily="18" charset="0"/>
              </a:rPr>
              <a:t>variability – flexibility: </a:t>
            </a:r>
            <a:r>
              <a:rPr kumimoji="0" lang="en-US" altLang="de-DE" sz="2400" b="0" i="1" u="none" strike="noStrike" cap="none" normalizeH="0" baseline="0" dirty="0">
                <a:ln>
                  <a:noFill/>
                </a:ln>
                <a:solidFill>
                  <a:schemeClr val="tx1"/>
                </a:solidFill>
                <a:effectLst/>
                <a:latin typeface="Times" pitchFamily="2" charset="0"/>
                <a:ea typeface="Times New Roman" panose="02020603050405020304" pitchFamily="18" charset="0"/>
              </a:rPr>
              <a:t>parallel attraction</a:t>
            </a:r>
            <a:r>
              <a:rPr kumimoji="0" lang="en-US" altLang="de-DE" sz="2400" b="0" i="0" u="none" strike="noStrike" cap="none" normalizeH="0" baseline="0" dirty="0">
                <a:ln>
                  <a:noFill/>
                </a:ln>
                <a:solidFill>
                  <a:schemeClr val="tx1"/>
                </a:solidFill>
                <a:effectLst/>
                <a:latin typeface="Times" pitchFamily="2" charset="0"/>
                <a:ea typeface="Times New Roman" panose="02020603050405020304" pitchFamily="18" charset="0"/>
              </a:rPr>
              <a:t> </a:t>
            </a:r>
            <a:endParaRPr kumimoji="0" lang="en-US" altLang="de-DE"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altLang="de-DE" sz="2400" b="0" i="0" u="none" strike="noStrike" cap="none" normalizeH="0" baseline="0" dirty="0">
                <a:ln>
                  <a:noFill/>
                </a:ln>
                <a:solidFill>
                  <a:schemeClr val="tx1"/>
                </a:solidFill>
                <a:effectLst/>
                <a:latin typeface="Times" pitchFamily="2" charset="0"/>
                <a:ea typeface="Times New Roman" panose="02020603050405020304" pitchFamily="18" charset="0"/>
              </a:rPr>
              <a:t>mobility – flexibility: </a:t>
            </a:r>
            <a:r>
              <a:rPr kumimoji="0" lang="en-US" altLang="de-DE" sz="2400" b="0" i="1" u="none" strike="noStrike" cap="none" normalizeH="0" baseline="0" dirty="0">
                <a:ln>
                  <a:noFill/>
                </a:ln>
                <a:solidFill>
                  <a:schemeClr val="tx1"/>
                </a:solidFill>
                <a:effectLst/>
                <a:latin typeface="Times" pitchFamily="2" charset="0"/>
                <a:ea typeface="Times New Roman" panose="02020603050405020304" pitchFamily="18" charset="0"/>
              </a:rPr>
              <a:t>parallel attraction </a:t>
            </a:r>
            <a:endParaRPr kumimoji="0" lang="en-US" altLang="de-DE"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altLang="de-DE" sz="2400" b="0" i="0" u="none" strike="noStrike" cap="none" normalizeH="0" baseline="0" dirty="0">
                <a:ln>
                  <a:noFill/>
                </a:ln>
                <a:solidFill>
                  <a:schemeClr val="tx1"/>
                </a:solidFill>
                <a:effectLst/>
                <a:latin typeface="Times" pitchFamily="2" charset="0"/>
                <a:ea typeface="Times New Roman" panose="02020603050405020304" pitchFamily="18" charset="0"/>
              </a:rPr>
              <a:t>flexibility – identity: </a:t>
            </a:r>
            <a:r>
              <a:rPr kumimoji="0" lang="en-US" altLang="de-DE" sz="2400" b="0" i="1" u="none" strike="noStrike" cap="none" normalizeH="0" baseline="0" dirty="0">
                <a:ln>
                  <a:noFill/>
                </a:ln>
                <a:solidFill>
                  <a:schemeClr val="tx1"/>
                </a:solidFill>
                <a:effectLst/>
                <a:latin typeface="Times" pitchFamily="2" charset="0"/>
                <a:ea typeface="Times New Roman" panose="02020603050405020304" pitchFamily="18" charset="0"/>
              </a:rPr>
              <a:t>divergent attraction</a:t>
            </a:r>
            <a:r>
              <a:rPr kumimoji="0" lang="en-US" altLang="de-DE" sz="2400" b="0" i="0" u="none" strike="noStrike" cap="none" normalizeH="0" baseline="0" dirty="0">
                <a:ln>
                  <a:noFill/>
                </a:ln>
                <a:solidFill>
                  <a:schemeClr val="tx1"/>
                </a:solidFill>
                <a:effectLst/>
                <a:latin typeface="Times" pitchFamily="2" charset="0"/>
                <a:ea typeface="Times New Roman" panose="02020603050405020304" pitchFamily="18" charset="0"/>
              </a:rPr>
              <a:t> </a:t>
            </a:r>
            <a:endParaRPr kumimoji="0" lang="en-US" altLang="de-DE"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altLang="de-DE" sz="2400" b="0" i="0" u="none" strike="noStrike" cap="none" normalizeH="0" baseline="0" dirty="0">
                <a:ln>
                  <a:noFill/>
                </a:ln>
                <a:solidFill>
                  <a:schemeClr val="tx1"/>
                </a:solidFill>
                <a:effectLst/>
                <a:latin typeface="Times" pitchFamily="2" charset="0"/>
                <a:ea typeface="Times New Roman" panose="02020603050405020304" pitchFamily="18" charset="0"/>
              </a:rPr>
              <a:t>mobility – identity: </a:t>
            </a:r>
            <a:r>
              <a:rPr kumimoji="0" lang="en-US" altLang="de-DE" sz="2400" b="0" i="1" u="none" strike="noStrike" cap="none" normalizeH="0" baseline="0" dirty="0">
                <a:ln>
                  <a:noFill/>
                </a:ln>
                <a:solidFill>
                  <a:schemeClr val="tx1"/>
                </a:solidFill>
                <a:effectLst/>
                <a:latin typeface="Times" pitchFamily="2" charset="0"/>
                <a:ea typeface="Times New Roman" panose="02020603050405020304" pitchFamily="18" charset="0"/>
              </a:rPr>
              <a:t>divergent attraction </a:t>
            </a:r>
            <a:endParaRPr kumimoji="0" lang="en-US" altLang="de-DE"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altLang="de-DE" sz="2400" b="0" i="0" u="none" strike="noStrike" cap="none" normalizeH="0" baseline="0" dirty="0">
                <a:ln>
                  <a:noFill/>
                </a:ln>
                <a:solidFill>
                  <a:schemeClr val="tx1"/>
                </a:solidFill>
                <a:effectLst/>
                <a:latin typeface="Times" pitchFamily="2" charset="0"/>
                <a:ea typeface="Times New Roman" panose="02020603050405020304" pitchFamily="18" charset="0"/>
              </a:rPr>
              <a:t>variability – identity: </a:t>
            </a:r>
            <a:r>
              <a:rPr kumimoji="0" lang="en-US" altLang="de-DE" sz="2400" b="0" i="1" u="none" strike="noStrike" cap="none" normalizeH="0" baseline="0" dirty="0">
                <a:ln>
                  <a:noFill/>
                </a:ln>
                <a:solidFill>
                  <a:schemeClr val="tx1"/>
                </a:solidFill>
                <a:effectLst/>
                <a:latin typeface="Times" pitchFamily="2" charset="0"/>
                <a:ea typeface="Times New Roman" panose="02020603050405020304" pitchFamily="18" charset="0"/>
              </a:rPr>
              <a:t>divergent attraction</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endParaRPr kumimoji="0" lang="en-US" altLang="de-DE" sz="2400" b="0" i="0" u="none" strike="noStrike" cap="none" normalizeH="0" baseline="0" dirty="0">
              <a:ln>
                <a:noFill/>
              </a:ln>
              <a:solidFill>
                <a:schemeClr val="tx1"/>
              </a:solidFill>
              <a:effectLst/>
            </a:endParaRPr>
          </a:p>
        </p:txBody>
      </p:sp>
      <p:pic>
        <p:nvPicPr>
          <p:cNvPr id="1025" name="Immagine 1">
            <a:extLst>
              <a:ext uri="{FF2B5EF4-FFF2-40B4-BE49-F238E27FC236}">
                <a16:creationId xmlns:a16="http://schemas.microsoft.com/office/drawing/2014/main" id="{9D079623-4423-DC4A-82D6-1EE0FB70A5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1307" y="2122110"/>
            <a:ext cx="5156155" cy="167097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a:extLst>
              <a:ext uri="{FF2B5EF4-FFF2-40B4-BE49-F238E27FC236}">
                <a16:creationId xmlns:a16="http://schemas.microsoft.com/office/drawing/2014/main" id="{BE1ABFE4-729C-7146-8EF2-F7E845A0716C}"/>
              </a:ext>
            </a:extLst>
          </p:cNvPr>
          <p:cNvSpPr>
            <a:spLocks noChangeArrowheads="1"/>
          </p:cNvSpPr>
          <p:nvPr/>
        </p:nvSpPr>
        <p:spPr bwMode="auto">
          <a:xfrm>
            <a:off x="1625723" y="889353"/>
            <a:ext cx="10510157" cy="153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kumimoji="0" lang="en-US" altLang="de-DE" sz="2000" b="0" i="0" u="none" strike="noStrike" cap="none" normalizeH="0" baseline="0" dirty="0">
                <a:ln>
                  <a:noFill/>
                </a:ln>
                <a:solidFill>
                  <a:schemeClr val="tx1"/>
                </a:solidFill>
                <a:effectLst/>
                <a:latin typeface="Times" pitchFamily="2" charset="0"/>
                <a:ea typeface="Times New Roman" panose="02020603050405020304" pitchFamily="18" charset="0"/>
                <a:cs typeface="Times New Roman" panose="02020603050405020304" pitchFamily="18" charset="0"/>
              </a:rPr>
              <a:t>“With its inner changing dynamics, the base network is above the individual behavior and the inner forces of the language system. The acting individual is conceived as a </a:t>
            </a:r>
            <a:r>
              <a:rPr kumimoji="0" lang="en-US" altLang="de-DE" sz="2000" b="0" i="1" u="none" strike="noStrike" cap="none" normalizeH="0" baseline="0" dirty="0">
                <a:ln>
                  <a:noFill/>
                </a:ln>
                <a:solidFill>
                  <a:schemeClr val="tx1"/>
                </a:solidFill>
                <a:effectLst/>
                <a:latin typeface="Times" pitchFamily="2" charset="0"/>
                <a:ea typeface="Times New Roman" panose="02020603050405020304" pitchFamily="18" charset="0"/>
                <a:cs typeface="Times New Roman" panose="02020603050405020304" pitchFamily="18" charset="0"/>
              </a:rPr>
              <a:t>place of interconnected geometries</a:t>
            </a:r>
            <a:r>
              <a:rPr kumimoji="0" lang="en-US" altLang="de-DE" sz="2000" b="0" i="0" u="none" strike="noStrike" cap="none" normalizeH="0" baseline="0" dirty="0">
                <a:ln>
                  <a:noFill/>
                </a:ln>
                <a:solidFill>
                  <a:schemeClr val="tx1"/>
                </a:solidFill>
                <a:effectLst/>
                <a:latin typeface="Times" pitchFamily="2" charset="0"/>
                <a:ea typeface="Times New Roman" panose="02020603050405020304" pitchFamily="18" charset="0"/>
                <a:cs typeface="Times New Roman" panose="02020603050405020304" pitchFamily="18" charset="0"/>
              </a:rPr>
              <a:t>, the base network as a field of tension searching for equilibrium, though always oscillating.” </a:t>
            </a:r>
            <a:r>
              <a:rPr lang="en-US" sz="2000" dirty="0"/>
              <a:t>(Franceschini </a:t>
            </a:r>
            <a:r>
              <a:rPr lang="en-US" sz="2000" dirty="0" err="1"/>
              <a:t>i.c.d.s</a:t>
            </a:r>
            <a:r>
              <a:rPr lang="en-US" sz="2000" dirty="0"/>
              <a:t>.)</a:t>
            </a:r>
            <a:endParaRPr kumimoji="0" lang="en-US" altLang="de-DE"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de-DE" sz="1400" b="0" i="0" u="none" strike="noStrike" cap="none" normalizeH="0" baseline="0" dirty="0">
              <a:ln>
                <a:noFill/>
              </a:ln>
              <a:solidFill>
                <a:schemeClr val="tx1"/>
              </a:solidFill>
              <a:effectLst/>
              <a:latin typeface="Arial" panose="020B0604020202020204" pitchFamily="34" charset="0"/>
            </a:endParaRPr>
          </a:p>
        </p:txBody>
      </p:sp>
      <p:sp>
        <p:nvSpPr>
          <p:cNvPr id="9" name="Rectangle 5">
            <a:extLst>
              <a:ext uri="{FF2B5EF4-FFF2-40B4-BE49-F238E27FC236}">
                <a16:creationId xmlns:a16="http://schemas.microsoft.com/office/drawing/2014/main" id="{677647A9-4F10-9040-BC2E-C3F6C337CAC2}"/>
              </a:ext>
            </a:extLst>
          </p:cNvPr>
          <p:cNvSpPr>
            <a:spLocks noChangeArrowheads="1"/>
          </p:cNvSpPr>
          <p:nvPr/>
        </p:nvSpPr>
        <p:spPr bwMode="auto">
          <a:xfrm>
            <a:off x="152400" y="1397228"/>
            <a:ext cx="38023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de-DE" sz="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US" altLang="de-DE" sz="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hlinkClick r:id="rId3"/>
              </a:rPr>
              <a:t>[J1]</a:t>
            </a:r>
            <a:endParaRPr kumimoji="0" lang="en-US" altLang="de-DE" sz="1800" b="0" i="0" u="none" strike="noStrike" cap="none" normalizeH="0" baseline="0" dirty="0">
              <a:ln>
                <a:noFill/>
              </a:ln>
              <a:solidFill>
                <a:schemeClr val="tx1"/>
              </a:solidFill>
              <a:effectLst/>
              <a:latin typeface="Arial" panose="020B0604020202020204" pitchFamily="34" charset="0"/>
            </a:endParaRPr>
          </a:p>
        </p:txBody>
      </p:sp>
      <p:sp>
        <p:nvSpPr>
          <p:cNvPr id="10" name="Textfeld 9">
            <a:extLst>
              <a:ext uri="{FF2B5EF4-FFF2-40B4-BE49-F238E27FC236}">
                <a16:creationId xmlns:a16="http://schemas.microsoft.com/office/drawing/2014/main" id="{81EB4B6C-9642-6543-8804-C062DDC2B0F3}"/>
              </a:ext>
            </a:extLst>
          </p:cNvPr>
          <p:cNvSpPr txBox="1"/>
          <p:nvPr/>
        </p:nvSpPr>
        <p:spPr>
          <a:xfrm>
            <a:off x="7756072" y="3864339"/>
            <a:ext cx="4390946" cy="1200329"/>
          </a:xfrm>
          <a:prstGeom prst="rect">
            <a:avLst/>
          </a:prstGeom>
          <a:noFill/>
        </p:spPr>
        <p:txBody>
          <a:bodyPr wrap="none" rtlCol="0">
            <a:spAutoFit/>
          </a:bodyPr>
          <a:lstStyle/>
          <a:p>
            <a:r>
              <a:rPr lang="en-US" altLang="de-DE" i="1" dirty="0">
                <a:latin typeface="Times" pitchFamily="2" charset="0"/>
                <a:cs typeface="Times New Roman" panose="02020603050405020304" pitchFamily="18" charset="0"/>
              </a:rPr>
              <a:t>Fig. 2: parallel and divergent attractions </a:t>
            </a:r>
          </a:p>
          <a:p>
            <a:r>
              <a:rPr lang="en-US" altLang="de-DE" i="1" dirty="0">
                <a:latin typeface="Times" pitchFamily="2" charset="0"/>
                <a:cs typeface="Times New Roman" panose="02020603050405020304" pitchFamily="18" charset="0"/>
              </a:rPr>
              <a:t>in the base network (</a:t>
            </a:r>
            <a:r>
              <a:rPr lang="en-US" altLang="de-DE" dirty="0">
                <a:latin typeface="Times" pitchFamily="2" charset="0"/>
                <a:ea typeface="Times New Roman" panose="02020603050405020304" pitchFamily="18" charset="0"/>
              </a:rPr>
              <a:t>the parallel relationships</a:t>
            </a:r>
          </a:p>
          <a:p>
            <a:r>
              <a:rPr lang="en-US" altLang="de-DE" dirty="0">
                <a:latin typeface="Times" pitchFamily="2" charset="0"/>
                <a:ea typeface="Times New Roman" panose="02020603050405020304" pitchFamily="18" charset="0"/>
              </a:rPr>
              <a:t> are highlighted)</a:t>
            </a:r>
            <a:endParaRPr lang="en-US" altLang="de-DE" dirty="0">
              <a:latin typeface="Arial" panose="020B0604020202020204" pitchFamily="34" charset="0"/>
            </a:endParaRPr>
          </a:p>
          <a:p>
            <a:endParaRPr lang="de-DE" dirty="0"/>
          </a:p>
        </p:txBody>
      </p:sp>
    </p:spTree>
    <p:extLst>
      <p:ext uri="{BB962C8B-B14F-4D97-AF65-F5344CB8AC3E}">
        <p14:creationId xmlns:p14="http://schemas.microsoft.com/office/powerpoint/2010/main" val="10187966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B9B0C1-D9D6-444B-B437-2D81619D7F55}"/>
              </a:ext>
            </a:extLst>
          </p:cNvPr>
          <p:cNvSpPr>
            <a:spLocks noGrp="1"/>
          </p:cNvSpPr>
          <p:nvPr>
            <p:ph type="title"/>
          </p:nvPr>
        </p:nvSpPr>
        <p:spPr/>
        <p:txBody>
          <a:bodyPr/>
          <a:lstStyle/>
          <a:p>
            <a:r>
              <a:rPr lang="de-DE" dirty="0" err="1"/>
              <a:t>Conclusioni</a:t>
            </a:r>
            <a:r>
              <a:rPr lang="de-DE" dirty="0"/>
              <a:t>: </a:t>
            </a:r>
            <a:r>
              <a:rPr lang="de-DE" dirty="0" err="1"/>
              <a:t>funzione</a:t>
            </a:r>
            <a:r>
              <a:rPr lang="de-DE" dirty="0"/>
              <a:t> ‚</a:t>
            </a:r>
            <a:r>
              <a:rPr lang="de-DE" dirty="0" err="1"/>
              <a:t>faro</a:t>
            </a:r>
            <a:r>
              <a:rPr lang="de-DE" dirty="0"/>
              <a:t>‘ </a:t>
            </a:r>
            <a:r>
              <a:rPr lang="de-DE" dirty="0" err="1"/>
              <a:t>degli</a:t>
            </a:r>
            <a:r>
              <a:rPr lang="de-DE" dirty="0"/>
              <a:t> </a:t>
            </a:r>
            <a:r>
              <a:rPr lang="de-DE" dirty="0" err="1"/>
              <a:t>AoI</a:t>
            </a:r>
            <a:endParaRPr lang="de-DE" dirty="0"/>
          </a:p>
        </p:txBody>
      </p:sp>
      <p:sp>
        <p:nvSpPr>
          <p:cNvPr id="3" name="Inhaltsplatzhalter 2">
            <a:extLst>
              <a:ext uri="{FF2B5EF4-FFF2-40B4-BE49-F238E27FC236}">
                <a16:creationId xmlns:a16="http://schemas.microsoft.com/office/drawing/2014/main" id="{C3BB8FE3-98E7-A64B-9828-F86ADAAA74D4}"/>
              </a:ext>
            </a:extLst>
          </p:cNvPr>
          <p:cNvSpPr>
            <a:spLocks noGrp="1"/>
          </p:cNvSpPr>
          <p:nvPr>
            <p:ph idx="1"/>
          </p:nvPr>
        </p:nvSpPr>
        <p:spPr/>
        <p:txBody>
          <a:bodyPr/>
          <a:lstStyle/>
          <a:p>
            <a:r>
              <a:rPr lang="de-DE" dirty="0" err="1"/>
              <a:t>ampio</a:t>
            </a:r>
            <a:r>
              <a:rPr lang="de-DE" dirty="0"/>
              <a:t> </a:t>
            </a:r>
            <a:r>
              <a:rPr lang="de-DE" dirty="0" err="1"/>
              <a:t>acccoglimento</a:t>
            </a:r>
            <a:r>
              <a:rPr lang="de-DE" dirty="0"/>
              <a:t>, </a:t>
            </a:r>
            <a:r>
              <a:rPr lang="de-DE" dirty="0" err="1"/>
              <a:t>dall‘inizio</a:t>
            </a:r>
            <a:r>
              <a:rPr lang="de-DE" dirty="0"/>
              <a:t> in </a:t>
            </a:r>
            <a:r>
              <a:rPr lang="de-DE" dirty="0" err="1"/>
              <a:t>poi</a:t>
            </a:r>
            <a:r>
              <a:rPr lang="de-DE" dirty="0"/>
              <a:t> (</a:t>
            </a:r>
            <a:r>
              <a:rPr lang="de-DE" dirty="0" err="1"/>
              <a:t>dal</a:t>
            </a:r>
            <a:r>
              <a:rPr lang="de-DE" dirty="0"/>
              <a:t> 1985-1990: 3798 </a:t>
            </a:r>
            <a:r>
              <a:rPr lang="de-DE" dirty="0" err="1"/>
              <a:t>citazioni</a:t>
            </a:r>
            <a:r>
              <a:rPr lang="de-DE" dirty="0"/>
              <a:t> (</a:t>
            </a:r>
            <a:r>
              <a:rPr lang="de-DE" dirty="0" err="1"/>
              <a:t>google</a:t>
            </a:r>
            <a:r>
              <a:rPr lang="de-DE" dirty="0"/>
              <a:t> </a:t>
            </a:r>
            <a:r>
              <a:rPr lang="de-DE" dirty="0" err="1"/>
              <a:t>scholar</a:t>
            </a:r>
            <a:r>
              <a:rPr lang="de-DE" dirty="0"/>
              <a:t>)</a:t>
            </a:r>
          </a:p>
          <a:p>
            <a:r>
              <a:rPr lang="de-DE" dirty="0"/>
              <a:t>senza </a:t>
            </a:r>
            <a:r>
              <a:rPr lang="de-DE" dirty="0" err="1"/>
              <a:t>dare</a:t>
            </a:r>
            <a:r>
              <a:rPr lang="de-DE" dirty="0"/>
              <a:t> </a:t>
            </a:r>
            <a:r>
              <a:rPr lang="de-DE" dirty="0" err="1"/>
              <a:t>una</a:t>
            </a:r>
            <a:r>
              <a:rPr lang="de-DE" dirty="0"/>
              <a:t> </a:t>
            </a:r>
            <a:r>
              <a:rPr lang="de-DE" dirty="0" err="1"/>
              <a:t>teoria</a:t>
            </a:r>
            <a:r>
              <a:rPr lang="de-DE" dirty="0"/>
              <a:t>, </a:t>
            </a:r>
            <a:r>
              <a:rPr lang="de-DE" dirty="0" err="1"/>
              <a:t>dà</a:t>
            </a:r>
            <a:r>
              <a:rPr lang="de-DE" dirty="0"/>
              <a:t> </a:t>
            </a:r>
            <a:r>
              <a:rPr lang="de-DE" dirty="0" err="1"/>
              <a:t>spunti</a:t>
            </a:r>
            <a:r>
              <a:rPr lang="de-DE" dirty="0"/>
              <a:t> per </a:t>
            </a:r>
            <a:r>
              <a:rPr lang="de-DE" dirty="0" err="1"/>
              <a:t>sviluppare</a:t>
            </a:r>
            <a:r>
              <a:rPr lang="de-DE" dirty="0"/>
              <a:t> </a:t>
            </a:r>
            <a:r>
              <a:rPr lang="de-DE" dirty="0" err="1"/>
              <a:t>il</a:t>
            </a:r>
            <a:r>
              <a:rPr lang="de-DE" dirty="0"/>
              <a:t>/</a:t>
            </a:r>
            <a:r>
              <a:rPr lang="de-DE" dirty="0" err="1"/>
              <a:t>un</a:t>
            </a:r>
            <a:r>
              <a:rPr lang="de-DE" dirty="0"/>
              <a:t> </a:t>
            </a:r>
            <a:r>
              <a:rPr lang="de-DE" dirty="0" err="1"/>
              <a:t>modello</a:t>
            </a:r>
            <a:endParaRPr lang="de-DE" dirty="0"/>
          </a:p>
          <a:p>
            <a:r>
              <a:rPr lang="de-DE" dirty="0" err="1"/>
              <a:t>fonte</a:t>
            </a:r>
            <a:r>
              <a:rPr lang="de-DE" dirty="0"/>
              <a:t> </a:t>
            </a:r>
            <a:r>
              <a:rPr lang="de-DE" dirty="0" err="1"/>
              <a:t>d‘ispirazione</a:t>
            </a:r>
            <a:r>
              <a:rPr lang="de-DE" dirty="0"/>
              <a:t> in </a:t>
            </a:r>
            <a:r>
              <a:rPr lang="de-DE" dirty="0" err="1"/>
              <a:t>sociolinguistica</a:t>
            </a:r>
            <a:r>
              <a:rPr lang="de-DE" dirty="0"/>
              <a:t> </a:t>
            </a:r>
            <a:r>
              <a:rPr lang="de-DE" dirty="0" err="1"/>
              <a:t>e</a:t>
            </a:r>
            <a:r>
              <a:rPr lang="de-DE" dirty="0"/>
              <a:t> </a:t>
            </a:r>
            <a:r>
              <a:rPr lang="de-DE" dirty="0" err="1"/>
              <a:t>creolistica</a:t>
            </a:r>
            <a:r>
              <a:rPr lang="de-DE" dirty="0"/>
              <a:t> non-</a:t>
            </a:r>
            <a:r>
              <a:rPr lang="de-DE" dirty="0" err="1"/>
              <a:t>determinista</a:t>
            </a:r>
            <a:r>
              <a:rPr lang="de-DE" dirty="0"/>
              <a:t>/</a:t>
            </a:r>
            <a:r>
              <a:rPr lang="de-DE" dirty="0" err="1"/>
              <a:t>nativista</a:t>
            </a:r>
            <a:endParaRPr lang="de-DE" dirty="0"/>
          </a:p>
          <a:p>
            <a:r>
              <a:rPr lang="de-DE" dirty="0" err="1"/>
              <a:t>antisignano</a:t>
            </a:r>
            <a:r>
              <a:rPr lang="de-DE" dirty="0"/>
              <a:t> </a:t>
            </a:r>
            <a:r>
              <a:rPr lang="de-DE" dirty="0" err="1"/>
              <a:t>rispetto</a:t>
            </a:r>
            <a:r>
              <a:rPr lang="de-DE" dirty="0"/>
              <a:t> ad </a:t>
            </a:r>
            <a:r>
              <a:rPr lang="de-DE" dirty="0" err="1"/>
              <a:t>approcci</a:t>
            </a:r>
            <a:r>
              <a:rPr lang="de-DE" dirty="0"/>
              <a:t> </a:t>
            </a:r>
            <a:r>
              <a:rPr lang="de-DE" dirty="0" err="1"/>
              <a:t>emici</a:t>
            </a:r>
            <a:r>
              <a:rPr lang="de-DE" dirty="0"/>
              <a:t>, </a:t>
            </a:r>
            <a:r>
              <a:rPr lang="de-DE" dirty="0" err="1"/>
              <a:t>interpretativi</a:t>
            </a:r>
            <a:r>
              <a:rPr lang="de-DE" dirty="0"/>
              <a:t> in </a:t>
            </a:r>
            <a:r>
              <a:rPr lang="de-DE" dirty="0" err="1"/>
              <a:t>sociolinguistica</a:t>
            </a:r>
            <a:endParaRPr lang="de-DE" dirty="0"/>
          </a:p>
          <a:p>
            <a:r>
              <a:rPr lang="de-DE" dirty="0" err="1"/>
              <a:t>compatibilità</a:t>
            </a:r>
            <a:r>
              <a:rPr lang="de-DE" dirty="0"/>
              <a:t> </a:t>
            </a:r>
            <a:r>
              <a:rPr lang="de-DE" dirty="0" err="1"/>
              <a:t>con</a:t>
            </a:r>
            <a:r>
              <a:rPr lang="de-DE" dirty="0"/>
              <a:t> </a:t>
            </a:r>
            <a:r>
              <a:rPr lang="de-DE" dirty="0" err="1"/>
              <a:t>teorie</a:t>
            </a:r>
            <a:r>
              <a:rPr lang="de-DE" dirty="0"/>
              <a:t>/</a:t>
            </a:r>
            <a:r>
              <a:rPr lang="de-DE" dirty="0" err="1"/>
              <a:t>movimenti</a:t>
            </a:r>
            <a:r>
              <a:rPr lang="de-DE" dirty="0"/>
              <a:t> </a:t>
            </a:r>
            <a:r>
              <a:rPr lang="de-DE" dirty="0" err="1"/>
              <a:t>che</a:t>
            </a:r>
            <a:r>
              <a:rPr lang="de-DE" dirty="0"/>
              <a:t> si </a:t>
            </a:r>
            <a:r>
              <a:rPr lang="de-DE" dirty="0" err="1"/>
              <a:t>stavano</a:t>
            </a:r>
            <a:r>
              <a:rPr lang="de-DE" dirty="0"/>
              <a:t> </a:t>
            </a:r>
            <a:r>
              <a:rPr lang="de-DE" dirty="0" err="1"/>
              <a:t>sviluppando</a:t>
            </a:r>
            <a:r>
              <a:rPr lang="de-DE" dirty="0"/>
              <a:t>: </a:t>
            </a:r>
            <a:r>
              <a:rPr lang="de-DE" dirty="0" err="1"/>
              <a:t>antropologia</a:t>
            </a:r>
            <a:r>
              <a:rPr lang="de-DE" dirty="0"/>
              <a:t> </a:t>
            </a:r>
            <a:r>
              <a:rPr lang="de-DE" dirty="0" err="1"/>
              <a:t>culturale</a:t>
            </a:r>
            <a:r>
              <a:rPr lang="de-DE" dirty="0"/>
              <a:t>, </a:t>
            </a:r>
            <a:r>
              <a:rPr lang="de-DE" dirty="0" err="1"/>
              <a:t>sociologia</a:t>
            </a:r>
            <a:r>
              <a:rPr lang="de-DE" dirty="0"/>
              <a:t> </a:t>
            </a:r>
            <a:r>
              <a:rPr lang="de-DE" dirty="0" err="1"/>
              <a:t>interpretaitva</a:t>
            </a:r>
            <a:r>
              <a:rPr lang="de-DE" dirty="0"/>
              <a:t>, </a:t>
            </a:r>
            <a:r>
              <a:rPr lang="de-DE" dirty="0" err="1"/>
              <a:t>analisi</a:t>
            </a:r>
            <a:r>
              <a:rPr lang="de-DE" dirty="0"/>
              <a:t> </a:t>
            </a:r>
            <a:r>
              <a:rPr lang="de-DE" dirty="0" err="1"/>
              <a:t>conversazionale</a:t>
            </a:r>
            <a:r>
              <a:rPr lang="de-DE" dirty="0"/>
              <a:t> </a:t>
            </a:r>
            <a:r>
              <a:rPr lang="de-DE" dirty="0" err="1"/>
              <a:t>e</a:t>
            </a:r>
            <a:r>
              <a:rPr lang="de-DE" dirty="0"/>
              <a:t> </a:t>
            </a:r>
            <a:r>
              <a:rPr lang="de-DE" dirty="0" err="1"/>
              <a:t>costruttivismo</a:t>
            </a:r>
            <a:endParaRPr lang="de-DE" dirty="0"/>
          </a:p>
          <a:p>
            <a:endParaRPr lang="de-DE" dirty="0"/>
          </a:p>
          <a:p>
            <a:endParaRPr lang="de-DE" dirty="0"/>
          </a:p>
          <a:p>
            <a:endParaRPr lang="de-DE" dirty="0"/>
          </a:p>
          <a:p>
            <a:endParaRPr lang="de-DE" dirty="0"/>
          </a:p>
          <a:p>
            <a:endParaRPr lang="de-DE" dirty="0"/>
          </a:p>
        </p:txBody>
      </p:sp>
      <p:sp>
        <p:nvSpPr>
          <p:cNvPr id="4" name="Fußzeilenplatzhalter 3">
            <a:extLst>
              <a:ext uri="{FF2B5EF4-FFF2-40B4-BE49-F238E27FC236}">
                <a16:creationId xmlns:a16="http://schemas.microsoft.com/office/drawing/2014/main" id="{FF247FF9-E7F3-2D46-9A28-0031EDB79920}"/>
              </a:ext>
            </a:extLst>
          </p:cNvPr>
          <p:cNvSpPr>
            <a:spLocks noGrp="1"/>
          </p:cNvSpPr>
          <p:nvPr>
            <p:ph type="ftr" sz="quarter" idx="11"/>
          </p:nvPr>
        </p:nvSpPr>
        <p:spPr/>
        <p:txBody>
          <a:bodyPr/>
          <a:lstStyle/>
          <a:p>
            <a:r>
              <a:rPr lang="de-DE"/>
              <a:t>« Actualité d’Andrée Tabouret-Keller », Journées d’études 
Strasbourg 2-3 décembre 2021, Rita Franceschini
</a:t>
            </a:r>
          </a:p>
        </p:txBody>
      </p:sp>
      <p:sp>
        <p:nvSpPr>
          <p:cNvPr id="5" name="Foliennummernplatzhalter 4">
            <a:extLst>
              <a:ext uri="{FF2B5EF4-FFF2-40B4-BE49-F238E27FC236}">
                <a16:creationId xmlns:a16="http://schemas.microsoft.com/office/drawing/2014/main" id="{ABAF20F7-20F6-4448-AD38-97C7249F0BC4}"/>
              </a:ext>
            </a:extLst>
          </p:cNvPr>
          <p:cNvSpPr>
            <a:spLocks noGrp="1"/>
          </p:cNvSpPr>
          <p:nvPr>
            <p:ph type="sldNum" sz="quarter" idx="12"/>
          </p:nvPr>
        </p:nvSpPr>
        <p:spPr/>
        <p:txBody>
          <a:bodyPr/>
          <a:lstStyle/>
          <a:p>
            <a:fld id="{16FDE0F0-5467-5C44-B513-D0E70B0DC64B}" type="slidenum">
              <a:rPr lang="de-DE" smtClean="0"/>
              <a:t>28</a:t>
            </a:fld>
            <a:endParaRPr lang="de-DE"/>
          </a:p>
        </p:txBody>
      </p:sp>
      <p:pic>
        <p:nvPicPr>
          <p:cNvPr id="6" name="Inhaltsplatzhalter 6">
            <a:extLst>
              <a:ext uri="{FF2B5EF4-FFF2-40B4-BE49-F238E27FC236}">
                <a16:creationId xmlns:a16="http://schemas.microsoft.com/office/drawing/2014/main" id="{A450F5C4-E595-3247-AA1F-7BB076EFA59F}"/>
              </a:ext>
            </a:extLst>
          </p:cNvPr>
          <p:cNvPicPr>
            <a:picLocks noChangeAspect="1"/>
          </p:cNvPicPr>
          <p:nvPr/>
        </p:nvPicPr>
        <p:blipFill>
          <a:blip r:embed="rId2"/>
          <a:stretch>
            <a:fillRect/>
          </a:stretch>
        </p:blipFill>
        <p:spPr>
          <a:xfrm>
            <a:off x="5839136" y="483907"/>
            <a:ext cx="911278" cy="797732"/>
          </a:xfrm>
          <a:prstGeom prst="rect">
            <a:avLst/>
          </a:prstGeom>
        </p:spPr>
      </p:pic>
    </p:spTree>
    <p:extLst>
      <p:ext uri="{BB962C8B-B14F-4D97-AF65-F5344CB8AC3E}">
        <p14:creationId xmlns:p14="http://schemas.microsoft.com/office/powerpoint/2010/main" val="19360372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7D75A5-66B6-AF4D-A464-79CBB01B2BEA}"/>
              </a:ext>
            </a:extLst>
          </p:cNvPr>
          <p:cNvSpPr>
            <a:spLocks noGrp="1"/>
          </p:cNvSpPr>
          <p:nvPr>
            <p:ph type="title"/>
          </p:nvPr>
        </p:nvSpPr>
        <p:spPr/>
        <p:txBody>
          <a:bodyPr/>
          <a:lstStyle/>
          <a:p>
            <a:r>
              <a:rPr lang="de-DE" dirty="0" err="1"/>
              <a:t>Indicazioni</a:t>
            </a:r>
            <a:r>
              <a:rPr lang="de-DE" dirty="0"/>
              <a:t> </a:t>
            </a:r>
            <a:r>
              <a:rPr lang="de-DE" dirty="0" err="1"/>
              <a:t>bibliografiche</a:t>
            </a:r>
            <a:r>
              <a:rPr lang="de-DE" dirty="0"/>
              <a:t> </a:t>
            </a:r>
            <a:r>
              <a:rPr lang="de-DE" dirty="0" err="1"/>
              <a:t>supplementari</a:t>
            </a:r>
            <a:endParaRPr lang="de-DE" dirty="0"/>
          </a:p>
        </p:txBody>
      </p:sp>
      <p:sp>
        <p:nvSpPr>
          <p:cNvPr id="3" name="Inhaltsplatzhalter 2">
            <a:extLst>
              <a:ext uri="{FF2B5EF4-FFF2-40B4-BE49-F238E27FC236}">
                <a16:creationId xmlns:a16="http://schemas.microsoft.com/office/drawing/2014/main" id="{40158BBD-2CBA-1C42-87A5-01FC8AA4CDEE}"/>
              </a:ext>
            </a:extLst>
          </p:cNvPr>
          <p:cNvSpPr>
            <a:spLocks noGrp="1"/>
          </p:cNvSpPr>
          <p:nvPr>
            <p:ph idx="1"/>
          </p:nvPr>
        </p:nvSpPr>
        <p:spPr/>
        <p:txBody>
          <a:bodyPr>
            <a:normAutofit fontScale="55000" lnSpcReduction="20000"/>
          </a:bodyPr>
          <a:lstStyle/>
          <a:p>
            <a:r>
              <a:rPr lang="fr-FR" dirty="0"/>
              <a:t>« Hommage à Andrée Tabouret-Keller  »</a:t>
            </a:r>
            <a:r>
              <a:rPr lang="de-DE" dirty="0"/>
              <a:t>, 2021, </a:t>
            </a:r>
            <a:r>
              <a:rPr lang="de-DE" dirty="0" err="1"/>
              <a:t>Cahiers</a:t>
            </a:r>
            <a:r>
              <a:rPr lang="de-DE" dirty="0"/>
              <a:t> du GEPE 13.</a:t>
            </a:r>
          </a:p>
          <a:p>
            <a:r>
              <a:rPr lang="de-DE" dirty="0"/>
              <a:t>Jan </a:t>
            </a:r>
            <a:r>
              <a:rPr lang="de-DE" dirty="0" err="1"/>
              <a:t>Blommaert</a:t>
            </a:r>
            <a:r>
              <a:rPr lang="de-DE" dirty="0"/>
              <a:t> / Ben </a:t>
            </a:r>
            <a:r>
              <a:rPr lang="de-DE" dirty="0" err="1"/>
              <a:t>Rampton</a:t>
            </a:r>
            <a:r>
              <a:rPr lang="de-DE" dirty="0"/>
              <a:t>, (</a:t>
            </a:r>
            <a:r>
              <a:rPr lang="de-DE" dirty="0" err="1"/>
              <a:t>guest</a:t>
            </a:r>
            <a:r>
              <a:rPr lang="de-DE" dirty="0"/>
              <a:t> </a:t>
            </a:r>
            <a:r>
              <a:rPr lang="de-DE" dirty="0" err="1"/>
              <a:t>eds</a:t>
            </a:r>
            <a:r>
              <a:rPr lang="de-DE" dirty="0"/>
              <a:t>.), 2011, „Language </a:t>
            </a:r>
            <a:r>
              <a:rPr lang="de-DE" dirty="0" err="1"/>
              <a:t>and</a:t>
            </a:r>
            <a:r>
              <a:rPr lang="de-DE" dirty="0"/>
              <a:t> </a:t>
            </a:r>
            <a:r>
              <a:rPr lang="de-DE" dirty="0" err="1"/>
              <a:t>Superdiversities</a:t>
            </a:r>
            <a:r>
              <a:rPr lang="de-DE" dirty="0"/>
              <a:t>“. </a:t>
            </a:r>
            <a:r>
              <a:rPr lang="de-DE" dirty="0" err="1"/>
              <a:t>Diversities</a:t>
            </a:r>
            <a:r>
              <a:rPr lang="de-DE" dirty="0"/>
              <a:t> Vol. 13, </a:t>
            </a:r>
            <a:r>
              <a:rPr lang="de-DE" dirty="0" err="1"/>
              <a:t>No</a:t>
            </a:r>
            <a:r>
              <a:rPr lang="de-DE" dirty="0"/>
              <a:t>. 2, 2011</a:t>
            </a:r>
          </a:p>
          <a:p>
            <a:r>
              <a:rPr lang="en-US" dirty="0" err="1"/>
              <a:t>Wiliam</a:t>
            </a:r>
            <a:r>
              <a:rPr lang="en-US" dirty="0"/>
              <a:t> Croft, 2003, “Mixed languages and acts of identity: An evolutionary approach”, in: </a:t>
            </a:r>
            <a:r>
              <a:rPr lang="de-DE" dirty="0"/>
              <a:t>: Yaron </a:t>
            </a:r>
            <a:r>
              <a:rPr lang="de-DE" dirty="0" err="1"/>
              <a:t>Matras</a:t>
            </a:r>
            <a:r>
              <a:rPr lang="de-DE" dirty="0"/>
              <a:t> / Peter Bakker (</a:t>
            </a:r>
            <a:r>
              <a:rPr lang="de-DE" dirty="0" err="1"/>
              <a:t>eds</a:t>
            </a:r>
            <a:r>
              <a:rPr lang="de-DE" dirty="0"/>
              <a:t>.), The Mixed Language </a:t>
            </a:r>
            <a:r>
              <a:rPr lang="de-DE" dirty="0" err="1"/>
              <a:t>Debate</a:t>
            </a:r>
            <a:r>
              <a:rPr lang="de-DE" dirty="0"/>
              <a:t>, Berlin.</a:t>
            </a:r>
          </a:p>
          <a:p>
            <a:r>
              <a:rPr lang="fr-FR" dirty="0"/>
              <a:t>Rita Franceschini 2015, „L’acquisition non-focalisée, ou les zones de transition plurilingues“, in: Xavier </a:t>
            </a:r>
            <a:r>
              <a:rPr lang="fr-FR" dirty="0" err="1"/>
              <a:t>Gradoux</a:t>
            </a:r>
            <a:r>
              <a:rPr lang="fr-FR" dirty="0"/>
              <a:t>, Jérôme </a:t>
            </a:r>
            <a:r>
              <a:rPr lang="fr-FR" dirty="0" err="1"/>
              <a:t>Jacquin</a:t>
            </a:r>
            <a:r>
              <a:rPr lang="fr-FR" dirty="0"/>
              <a:t>, Gilles </a:t>
            </a:r>
            <a:r>
              <a:rPr lang="fr-FR" dirty="0" err="1"/>
              <a:t>Merminod</a:t>
            </a:r>
            <a:r>
              <a:rPr lang="fr-FR" dirty="0"/>
              <a:t> (</a:t>
            </a:r>
            <a:r>
              <a:rPr lang="fr-FR" dirty="0" err="1"/>
              <a:t>éds</a:t>
            </a:r>
            <a:r>
              <a:rPr lang="fr-FR" dirty="0"/>
              <a:t>.), </a:t>
            </a:r>
            <a:r>
              <a:rPr lang="fr-FR" i="1" dirty="0"/>
              <a:t>De l'énonciation à l'interaction, à travers de la diversité des langues</a:t>
            </a:r>
            <a:r>
              <a:rPr lang="fr-FR" dirty="0"/>
              <a:t>. </a:t>
            </a:r>
            <a:r>
              <a:rPr lang="fr-FR" i="1" dirty="0"/>
              <a:t>Mélanges en l’honneur d’Anne-Claude </a:t>
            </a:r>
            <a:r>
              <a:rPr lang="fr-FR" i="1" dirty="0" err="1"/>
              <a:t>Berthoud</a:t>
            </a:r>
            <a:r>
              <a:rPr lang="fr-FR" dirty="0"/>
              <a:t>, Louvain-La-Neuve, Paris: De Boeck, 213-224.</a:t>
            </a:r>
            <a:endParaRPr lang="de-DE" dirty="0"/>
          </a:p>
          <a:p>
            <a:r>
              <a:rPr lang="en-US" dirty="0"/>
              <a:t>Rita Franceschini, 2011,„What unfocussed acquisition can say about relative openness of systems in contact“, in: Ramat, Paolo/</a:t>
            </a:r>
            <a:r>
              <a:rPr lang="en-US" dirty="0" err="1"/>
              <a:t>Miola</a:t>
            </a:r>
            <a:r>
              <a:rPr lang="en-US" dirty="0"/>
              <a:t>, Emanuele (eds.), </a:t>
            </a:r>
            <a:r>
              <a:rPr lang="en-US" i="1" dirty="0"/>
              <a:t>Language Contact and Decay: socio-political and linguistic Perspectives</a:t>
            </a:r>
            <a:r>
              <a:rPr lang="en-US" dirty="0"/>
              <a:t>, IUSS, Pavia, 2011: 109-135.</a:t>
            </a:r>
            <a:endParaRPr lang="de-DE" dirty="0"/>
          </a:p>
          <a:p>
            <a:r>
              <a:rPr lang="de-CH" dirty="0"/>
              <a:t>Rita Franceschini, 2003, “Modellbildung über die Mehrsprachigkeit hinaus: für eine Linguistik der Potentialität (LP)”, in: Lorenza </a:t>
            </a:r>
            <a:r>
              <a:rPr lang="de-CH" dirty="0" err="1"/>
              <a:t>Mondada</a:t>
            </a:r>
            <a:r>
              <a:rPr lang="de-CH" dirty="0"/>
              <a:t>/Simona </a:t>
            </a:r>
            <a:r>
              <a:rPr lang="de-CH" dirty="0" err="1"/>
              <a:t>Pekarek</a:t>
            </a:r>
            <a:r>
              <a:rPr lang="de-CH" dirty="0"/>
              <a:t> </a:t>
            </a:r>
            <a:r>
              <a:rPr lang="de-CH" dirty="0" err="1"/>
              <a:t>Doehler</a:t>
            </a:r>
            <a:r>
              <a:rPr lang="de-CH" dirty="0"/>
              <a:t> (</a:t>
            </a:r>
            <a:r>
              <a:rPr lang="de-CH" dirty="0" err="1"/>
              <a:t>éds</a:t>
            </a:r>
            <a:r>
              <a:rPr lang="de-CH" i="1" dirty="0"/>
              <a:t>.), </a:t>
            </a:r>
            <a:r>
              <a:rPr lang="de-CH" i="1" dirty="0" err="1"/>
              <a:t>Plurilinguisme</a:t>
            </a:r>
            <a:r>
              <a:rPr lang="de-CH" i="1" dirty="0"/>
              <a:t> – Mehrsprachigkeit – </a:t>
            </a:r>
            <a:r>
              <a:rPr lang="de-CH" i="1" dirty="0" err="1"/>
              <a:t>Plurilingualism</a:t>
            </a:r>
            <a:r>
              <a:rPr lang="de-CH" i="1" dirty="0"/>
              <a:t>. </a:t>
            </a:r>
            <a:r>
              <a:rPr lang="fr-FR" i="1" dirty="0"/>
              <a:t>Enjeux identitaires, socio-culturels et éducatifs, </a:t>
            </a:r>
            <a:r>
              <a:rPr lang="fr-FR" i="1" dirty="0" err="1"/>
              <a:t>Festschrift</a:t>
            </a:r>
            <a:r>
              <a:rPr lang="fr-FR" i="1" dirty="0"/>
              <a:t> </a:t>
            </a:r>
            <a:r>
              <a:rPr lang="fr-FR" i="1" dirty="0" err="1"/>
              <a:t>für</a:t>
            </a:r>
            <a:r>
              <a:rPr lang="fr-FR" i="1" dirty="0"/>
              <a:t> Georges </a:t>
            </a:r>
            <a:r>
              <a:rPr lang="fr-FR" i="1" dirty="0" err="1"/>
              <a:t>Lüdi</a:t>
            </a:r>
            <a:r>
              <a:rPr lang="fr-FR" dirty="0"/>
              <a:t>, A. </a:t>
            </a:r>
            <a:r>
              <a:rPr lang="fr-FR" dirty="0" err="1"/>
              <a:t>Francke</a:t>
            </a:r>
            <a:r>
              <a:rPr lang="fr-FR" dirty="0"/>
              <a:t> </a:t>
            </a:r>
            <a:r>
              <a:rPr lang="fr-FR" dirty="0" err="1"/>
              <a:t>Verlag</a:t>
            </a:r>
            <a:r>
              <a:rPr lang="fr-FR" dirty="0"/>
              <a:t>, Tübingen-Basel: 247-259.</a:t>
            </a:r>
            <a:r>
              <a:rPr lang="de-DE" dirty="0"/>
              <a:t> </a:t>
            </a:r>
          </a:p>
          <a:p>
            <a:r>
              <a:rPr lang="it-IT" dirty="0"/>
              <a:t>Franceschini, Rita, 2003, „Per una linguistica potenziale: il sistema del parlante flessibile e il modello Centro-Periferia“, in: Ada Valentini/Piera Molinelli/Pierluigi </a:t>
            </a:r>
            <a:r>
              <a:rPr lang="it-IT" dirty="0" err="1"/>
              <a:t>Cuzzolin</a:t>
            </a:r>
            <a:r>
              <a:rPr lang="it-IT" dirty="0"/>
              <a:t> /Giuliano Bernini (a cura di), </a:t>
            </a:r>
            <a:r>
              <a:rPr lang="it-IT" i="1" dirty="0" err="1"/>
              <a:t>Ecolinguistica</a:t>
            </a:r>
            <a:r>
              <a:rPr lang="it-IT" i="1" dirty="0"/>
              <a:t>. Atti del XXXVI congresso internazionale di studi della società di linguistica italiana (SLI)</a:t>
            </a:r>
            <a:r>
              <a:rPr lang="it-IT" dirty="0"/>
              <a:t>, Bergamo, 26-28 settembre 2002, </a:t>
            </a:r>
            <a:r>
              <a:rPr lang="it-IT" dirty="0" err="1"/>
              <a:t>Bulzoni</a:t>
            </a:r>
            <a:r>
              <a:rPr lang="it-IT" dirty="0"/>
              <a:t>, Roma: 119-142. </a:t>
            </a:r>
          </a:p>
          <a:p>
            <a:endParaRPr lang="de-DE" dirty="0"/>
          </a:p>
        </p:txBody>
      </p:sp>
      <p:sp>
        <p:nvSpPr>
          <p:cNvPr id="4" name="Fußzeilenplatzhalter 3">
            <a:extLst>
              <a:ext uri="{FF2B5EF4-FFF2-40B4-BE49-F238E27FC236}">
                <a16:creationId xmlns:a16="http://schemas.microsoft.com/office/drawing/2014/main" id="{6842C870-613D-4A4A-9CFD-C87B053604C2}"/>
              </a:ext>
            </a:extLst>
          </p:cNvPr>
          <p:cNvSpPr>
            <a:spLocks noGrp="1"/>
          </p:cNvSpPr>
          <p:nvPr>
            <p:ph type="ftr" sz="quarter" idx="11"/>
          </p:nvPr>
        </p:nvSpPr>
        <p:spPr/>
        <p:txBody>
          <a:bodyPr/>
          <a:lstStyle/>
          <a:p>
            <a:r>
              <a:rPr lang="de-DE"/>
              <a:t>« Actualité d’Andrée Tabouret-Keller », Journées d’études 
Strasbourg 2-3 décembre 2021, Rita Franceschini
</a:t>
            </a:r>
          </a:p>
        </p:txBody>
      </p:sp>
      <p:sp>
        <p:nvSpPr>
          <p:cNvPr id="5" name="Foliennummernplatzhalter 4">
            <a:extLst>
              <a:ext uri="{FF2B5EF4-FFF2-40B4-BE49-F238E27FC236}">
                <a16:creationId xmlns:a16="http://schemas.microsoft.com/office/drawing/2014/main" id="{8094B9D0-AC73-3D4D-B6FD-D5EC5683AA03}"/>
              </a:ext>
            </a:extLst>
          </p:cNvPr>
          <p:cNvSpPr>
            <a:spLocks noGrp="1"/>
          </p:cNvSpPr>
          <p:nvPr>
            <p:ph type="sldNum" sz="quarter" idx="12"/>
          </p:nvPr>
        </p:nvSpPr>
        <p:spPr/>
        <p:txBody>
          <a:bodyPr/>
          <a:lstStyle/>
          <a:p>
            <a:fld id="{16FDE0F0-5467-5C44-B513-D0E70B0DC64B}" type="slidenum">
              <a:rPr lang="de-DE" smtClean="0"/>
              <a:t>29</a:t>
            </a:fld>
            <a:endParaRPr lang="de-DE"/>
          </a:p>
        </p:txBody>
      </p:sp>
    </p:spTree>
    <p:extLst>
      <p:ext uri="{BB962C8B-B14F-4D97-AF65-F5344CB8AC3E}">
        <p14:creationId xmlns:p14="http://schemas.microsoft.com/office/powerpoint/2010/main" val="276423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a:extLst>
              <a:ext uri="{FF2B5EF4-FFF2-40B4-BE49-F238E27FC236}">
                <a16:creationId xmlns:a16="http://schemas.microsoft.com/office/drawing/2014/main" id="{DE207485-1A43-C445-8EA0-0E233F61F1AB}"/>
              </a:ext>
            </a:extLst>
          </p:cNvPr>
          <p:cNvPicPr>
            <a:picLocks noGrp="1" noChangeAspect="1"/>
          </p:cNvPicPr>
          <p:nvPr>
            <p:ph idx="1"/>
          </p:nvPr>
        </p:nvPicPr>
        <p:blipFill>
          <a:blip r:embed="rId2"/>
          <a:stretch>
            <a:fillRect/>
          </a:stretch>
        </p:blipFill>
        <p:spPr>
          <a:xfrm>
            <a:off x="1107775" y="1309683"/>
            <a:ext cx="7574698" cy="4458328"/>
          </a:xfrm>
        </p:spPr>
        <p:style>
          <a:lnRef idx="2">
            <a:schemeClr val="accent3"/>
          </a:lnRef>
          <a:fillRef idx="1">
            <a:schemeClr val="lt1"/>
          </a:fillRef>
          <a:effectRef idx="0">
            <a:schemeClr val="accent3"/>
          </a:effectRef>
          <a:fontRef idx="minor">
            <a:schemeClr val="dk1"/>
          </a:fontRef>
        </p:style>
      </p:pic>
      <p:sp>
        <p:nvSpPr>
          <p:cNvPr id="8" name="Rahmen 7">
            <a:extLst>
              <a:ext uri="{FF2B5EF4-FFF2-40B4-BE49-F238E27FC236}">
                <a16:creationId xmlns:a16="http://schemas.microsoft.com/office/drawing/2014/main" id="{7C7E0F10-D2CC-8645-B38D-7A6B8CC658E9}"/>
              </a:ext>
            </a:extLst>
          </p:cNvPr>
          <p:cNvSpPr/>
          <p:nvPr/>
        </p:nvSpPr>
        <p:spPr>
          <a:xfrm>
            <a:off x="1623596" y="3454400"/>
            <a:ext cx="611604" cy="3683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9" name="Rahmen 8">
            <a:extLst>
              <a:ext uri="{FF2B5EF4-FFF2-40B4-BE49-F238E27FC236}">
                <a16:creationId xmlns:a16="http://schemas.microsoft.com/office/drawing/2014/main" id="{3A58E862-BB66-3549-9F7D-ED95321402A7}"/>
              </a:ext>
            </a:extLst>
          </p:cNvPr>
          <p:cNvSpPr/>
          <p:nvPr/>
        </p:nvSpPr>
        <p:spPr>
          <a:xfrm>
            <a:off x="7543800" y="4102099"/>
            <a:ext cx="838200" cy="254001"/>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0" name="Rahmen 9">
            <a:extLst>
              <a:ext uri="{FF2B5EF4-FFF2-40B4-BE49-F238E27FC236}">
                <a16:creationId xmlns:a16="http://schemas.microsoft.com/office/drawing/2014/main" id="{78C2FB91-4476-6A44-BB7A-B09E077D6B3C}"/>
              </a:ext>
            </a:extLst>
          </p:cNvPr>
          <p:cNvSpPr/>
          <p:nvPr/>
        </p:nvSpPr>
        <p:spPr>
          <a:xfrm>
            <a:off x="7480300" y="4356100"/>
            <a:ext cx="901700" cy="52461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2" name="Rahmen 11">
            <a:extLst>
              <a:ext uri="{FF2B5EF4-FFF2-40B4-BE49-F238E27FC236}">
                <a16:creationId xmlns:a16="http://schemas.microsoft.com/office/drawing/2014/main" id="{9E0992E5-5082-7941-8BF5-47C02F6549EF}"/>
              </a:ext>
            </a:extLst>
          </p:cNvPr>
          <p:cNvSpPr/>
          <p:nvPr/>
        </p:nvSpPr>
        <p:spPr>
          <a:xfrm>
            <a:off x="3365500" y="3360717"/>
            <a:ext cx="921492" cy="35626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3" name="Fußzeilenplatzhalter 2">
            <a:extLst>
              <a:ext uri="{FF2B5EF4-FFF2-40B4-BE49-F238E27FC236}">
                <a16:creationId xmlns:a16="http://schemas.microsoft.com/office/drawing/2014/main" id="{A6F21AE3-C21D-6A4C-A41E-BE606EEC7B21}"/>
              </a:ext>
            </a:extLst>
          </p:cNvPr>
          <p:cNvSpPr>
            <a:spLocks noGrp="1"/>
          </p:cNvSpPr>
          <p:nvPr>
            <p:ph type="ftr" sz="quarter" idx="11"/>
          </p:nvPr>
        </p:nvSpPr>
        <p:spPr/>
        <p:txBody>
          <a:bodyPr/>
          <a:lstStyle/>
          <a:p>
            <a:r>
              <a:rPr lang="de-DE"/>
              <a:t>« Actualité d’Andrée Tabouret-Keller », Journées d’études 
Strasbourg 2-3 décembre 2021, Rita Franceschini
</a:t>
            </a:r>
            <a:endParaRPr lang="de-DE" dirty="0"/>
          </a:p>
        </p:txBody>
      </p:sp>
      <p:sp>
        <p:nvSpPr>
          <p:cNvPr id="4" name="Foliennummernplatzhalter 3">
            <a:extLst>
              <a:ext uri="{FF2B5EF4-FFF2-40B4-BE49-F238E27FC236}">
                <a16:creationId xmlns:a16="http://schemas.microsoft.com/office/drawing/2014/main" id="{DCA26B25-3492-EC41-9A0F-6FEE8F4C68BD}"/>
              </a:ext>
            </a:extLst>
          </p:cNvPr>
          <p:cNvSpPr>
            <a:spLocks noGrp="1"/>
          </p:cNvSpPr>
          <p:nvPr>
            <p:ph type="sldNum" sz="quarter" idx="12"/>
          </p:nvPr>
        </p:nvSpPr>
        <p:spPr/>
        <p:txBody>
          <a:bodyPr/>
          <a:lstStyle/>
          <a:p>
            <a:fld id="{16FDE0F0-5467-5C44-B513-D0E70B0DC64B}" type="slidenum">
              <a:rPr lang="de-DE" smtClean="0"/>
              <a:t>3</a:t>
            </a:fld>
            <a:endParaRPr lang="de-DE"/>
          </a:p>
        </p:txBody>
      </p:sp>
      <p:sp>
        <p:nvSpPr>
          <p:cNvPr id="6" name="Textfeld 5">
            <a:extLst>
              <a:ext uri="{FF2B5EF4-FFF2-40B4-BE49-F238E27FC236}">
                <a16:creationId xmlns:a16="http://schemas.microsoft.com/office/drawing/2014/main" id="{972EBC3C-126B-9044-8B14-CC5E8CB0CCE8}"/>
              </a:ext>
            </a:extLst>
          </p:cNvPr>
          <p:cNvSpPr txBox="1"/>
          <p:nvPr/>
        </p:nvSpPr>
        <p:spPr>
          <a:xfrm>
            <a:off x="6077280" y="1022657"/>
            <a:ext cx="934871" cy="369332"/>
          </a:xfrm>
          <a:prstGeom prst="rect">
            <a:avLst/>
          </a:prstGeom>
          <a:noFill/>
        </p:spPr>
        <p:txBody>
          <a:bodyPr wrap="none" rtlCol="0">
            <a:spAutoFit/>
          </a:bodyPr>
          <a:lstStyle/>
          <a:p>
            <a:r>
              <a:rPr lang="de-DE" dirty="0" err="1"/>
              <a:t>Londra</a:t>
            </a:r>
            <a:endParaRPr lang="de-DE" dirty="0"/>
          </a:p>
        </p:txBody>
      </p:sp>
      <p:sp>
        <p:nvSpPr>
          <p:cNvPr id="7" name="Bogen 6">
            <a:extLst>
              <a:ext uri="{FF2B5EF4-FFF2-40B4-BE49-F238E27FC236}">
                <a16:creationId xmlns:a16="http://schemas.microsoft.com/office/drawing/2014/main" id="{8C3D9784-3A85-8C49-ACA6-1FE62C915FFC}"/>
              </a:ext>
            </a:extLst>
          </p:cNvPr>
          <p:cNvSpPr/>
          <p:nvPr/>
        </p:nvSpPr>
        <p:spPr>
          <a:xfrm rot="16200000">
            <a:off x="3608676" y="874842"/>
            <a:ext cx="3011909" cy="2860171"/>
          </a:xfrm>
          <a:prstGeom prst="arc">
            <a:avLst>
              <a:gd name="adj1" fmla="val 13550094"/>
              <a:gd name="adj2" fmla="val 227585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dirty="0"/>
          </a:p>
        </p:txBody>
      </p:sp>
      <p:cxnSp>
        <p:nvCxnSpPr>
          <p:cNvPr id="13" name="Gerade Verbindung mit Pfeil 12">
            <a:extLst>
              <a:ext uri="{FF2B5EF4-FFF2-40B4-BE49-F238E27FC236}">
                <a16:creationId xmlns:a16="http://schemas.microsoft.com/office/drawing/2014/main" id="{9F7A91AD-5E83-2A40-852B-911534EBE908}"/>
              </a:ext>
            </a:extLst>
          </p:cNvPr>
          <p:cNvCxnSpPr>
            <a:stCxn id="6" idx="1"/>
            <a:endCxn id="6" idx="1"/>
          </p:cNvCxnSpPr>
          <p:nvPr/>
        </p:nvCxnSpPr>
        <p:spPr>
          <a:xfrm>
            <a:off x="6077280" y="1207323"/>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1322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B53B1A-545E-8E49-A4A8-8E7C0FEE09B1}"/>
              </a:ext>
            </a:extLst>
          </p:cNvPr>
          <p:cNvSpPr>
            <a:spLocks noGrp="1"/>
          </p:cNvSpPr>
          <p:nvPr>
            <p:ph type="title"/>
          </p:nvPr>
        </p:nvSpPr>
        <p:spPr/>
        <p:txBody>
          <a:bodyPr/>
          <a:lstStyle/>
          <a:p>
            <a:r>
              <a:rPr lang="de-DE" dirty="0"/>
              <a:t>I </a:t>
            </a:r>
            <a:r>
              <a:rPr lang="de-DE" dirty="0" err="1"/>
              <a:t>capitoli</a:t>
            </a:r>
            <a:r>
              <a:rPr lang="de-DE" dirty="0"/>
              <a:t> </a:t>
            </a:r>
            <a:r>
              <a:rPr lang="de-DE" dirty="0" err="1"/>
              <a:t>degli</a:t>
            </a:r>
            <a:r>
              <a:rPr lang="de-DE" dirty="0"/>
              <a:t> </a:t>
            </a:r>
            <a:r>
              <a:rPr lang="de-DE" dirty="0" err="1"/>
              <a:t>AoI</a:t>
            </a:r>
            <a:endParaRPr lang="de-DE" dirty="0"/>
          </a:p>
        </p:txBody>
      </p:sp>
      <p:sp>
        <p:nvSpPr>
          <p:cNvPr id="3" name="Inhaltsplatzhalter 2">
            <a:extLst>
              <a:ext uri="{FF2B5EF4-FFF2-40B4-BE49-F238E27FC236}">
                <a16:creationId xmlns:a16="http://schemas.microsoft.com/office/drawing/2014/main" id="{4BE0A43A-E9FD-504B-BFD7-679E03D167D8}"/>
              </a:ext>
            </a:extLst>
          </p:cNvPr>
          <p:cNvSpPr>
            <a:spLocks noGrp="1"/>
          </p:cNvSpPr>
          <p:nvPr>
            <p:ph idx="1"/>
          </p:nvPr>
        </p:nvSpPr>
        <p:spPr/>
        <p:txBody>
          <a:bodyPr/>
          <a:lstStyle/>
          <a:p>
            <a:r>
              <a:rPr lang="de-DE" b="1" dirty="0"/>
              <a:t>1. </a:t>
            </a:r>
            <a:r>
              <a:rPr lang="de-DE" b="1" dirty="0" err="1"/>
              <a:t>Introduction</a:t>
            </a:r>
            <a:r>
              <a:rPr lang="de-DE" b="1" dirty="0"/>
              <a:t> 1-16</a:t>
            </a:r>
          </a:p>
          <a:p>
            <a:r>
              <a:rPr lang="de-DE" dirty="0"/>
              <a:t>2. </a:t>
            </a:r>
            <a:r>
              <a:rPr lang="de-DE" dirty="0" err="1"/>
              <a:t>Some</a:t>
            </a:r>
            <a:r>
              <a:rPr lang="de-DE" dirty="0"/>
              <a:t> Pidgin – </a:t>
            </a:r>
            <a:r>
              <a:rPr lang="de-DE" dirty="0" err="1"/>
              <a:t>and</a:t>
            </a:r>
            <a:r>
              <a:rPr lang="de-DE" dirty="0"/>
              <a:t> </a:t>
            </a:r>
            <a:r>
              <a:rPr lang="de-DE" dirty="0" err="1"/>
              <a:t>Creole-speking</a:t>
            </a:r>
            <a:r>
              <a:rPr lang="de-DE" dirty="0"/>
              <a:t> </a:t>
            </a:r>
            <a:r>
              <a:rPr lang="de-DE" dirty="0" err="1"/>
              <a:t>communities</a:t>
            </a:r>
            <a:r>
              <a:rPr lang="de-DE" dirty="0"/>
              <a:t> </a:t>
            </a:r>
            <a:r>
              <a:rPr lang="de-DE" dirty="0" err="1"/>
              <a:t>and</a:t>
            </a:r>
            <a:r>
              <a:rPr lang="de-DE" dirty="0"/>
              <a:t> </a:t>
            </a:r>
            <a:r>
              <a:rPr lang="de-DE" dirty="0" err="1"/>
              <a:t>their</a:t>
            </a:r>
            <a:r>
              <a:rPr lang="de-DE" dirty="0"/>
              <a:t> </a:t>
            </a:r>
            <a:r>
              <a:rPr lang="de-DE" dirty="0" err="1"/>
              <a:t>histories</a:t>
            </a:r>
            <a:endParaRPr lang="de-DE" dirty="0"/>
          </a:p>
          <a:p>
            <a:r>
              <a:rPr lang="de-DE" dirty="0"/>
              <a:t>3 Sample West Indian </a:t>
            </a:r>
            <a:r>
              <a:rPr lang="de-DE" dirty="0" err="1"/>
              <a:t>texts</a:t>
            </a:r>
            <a:endParaRPr lang="de-DE" dirty="0"/>
          </a:p>
          <a:p>
            <a:r>
              <a:rPr lang="de-DE" dirty="0"/>
              <a:t>4 The </a:t>
            </a:r>
            <a:r>
              <a:rPr lang="de-DE" dirty="0" err="1"/>
              <a:t>sociolinguistic</a:t>
            </a:r>
            <a:r>
              <a:rPr lang="de-DE" dirty="0"/>
              <a:t> </a:t>
            </a:r>
            <a:r>
              <a:rPr lang="de-DE" dirty="0" err="1"/>
              <a:t>surveys</a:t>
            </a:r>
            <a:r>
              <a:rPr lang="de-DE" dirty="0"/>
              <a:t> in </a:t>
            </a:r>
            <a:r>
              <a:rPr lang="de-DE" dirty="0" err="1"/>
              <a:t>the</a:t>
            </a:r>
            <a:r>
              <a:rPr lang="de-DE" dirty="0"/>
              <a:t> West Indies </a:t>
            </a:r>
            <a:r>
              <a:rPr lang="de-DE" dirty="0" err="1"/>
              <a:t>and</a:t>
            </a:r>
            <a:r>
              <a:rPr lang="de-DE" dirty="0"/>
              <a:t> </a:t>
            </a:r>
            <a:r>
              <a:rPr lang="de-DE" dirty="0" err="1"/>
              <a:t>of</a:t>
            </a:r>
            <a:r>
              <a:rPr lang="de-DE" dirty="0"/>
              <a:t> </a:t>
            </a:r>
            <a:r>
              <a:rPr lang="de-DE" dirty="0" err="1"/>
              <a:t>immigrants</a:t>
            </a:r>
            <a:r>
              <a:rPr lang="de-DE" dirty="0"/>
              <a:t> in </a:t>
            </a:r>
            <a:r>
              <a:rPr lang="de-DE" dirty="0" err="1"/>
              <a:t>Britain</a:t>
            </a:r>
            <a:endParaRPr lang="de-DE" dirty="0"/>
          </a:p>
          <a:p>
            <a:r>
              <a:rPr lang="de-DE" dirty="0"/>
              <a:t>5 </a:t>
            </a:r>
            <a:r>
              <a:rPr lang="de-DE" dirty="0" err="1"/>
              <a:t>Towards</a:t>
            </a:r>
            <a:r>
              <a:rPr lang="de-DE" dirty="0"/>
              <a:t> a </a:t>
            </a:r>
            <a:r>
              <a:rPr lang="de-DE" dirty="0" err="1"/>
              <a:t>general</a:t>
            </a:r>
            <a:r>
              <a:rPr lang="de-DE" dirty="0"/>
              <a:t> </a:t>
            </a:r>
            <a:r>
              <a:rPr lang="de-DE" dirty="0" err="1"/>
              <a:t>theory</a:t>
            </a:r>
            <a:r>
              <a:rPr lang="de-DE" dirty="0"/>
              <a:t> </a:t>
            </a:r>
            <a:r>
              <a:rPr lang="de-DE" dirty="0" err="1"/>
              <a:t>of</a:t>
            </a:r>
            <a:r>
              <a:rPr lang="de-DE" dirty="0"/>
              <a:t> </a:t>
            </a:r>
            <a:r>
              <a:rPr lang="de-DE" dirty="0" err="1"/>
              <a:t>languages</a:t>
            </a:r>
            <a:endParaRPr lang="de-DE" dirty="0"/>
          </a:p>
          <a:p>
            <a:r>
              <a:rPr lang="de-DE" dirty="0"/>
              <a:t>6 The </a:t>
            </a:r>
            <a:r>
              <a:rPr lang="de-DE" dirty="0" err="1"/>
              <a:t>place</a:t>
            </a:r>
            <a:r>
              <a:rPr lang="de-DE" dirty="0"/>
              <a:t> </a:t>
            </a:r>
            <a:r>
              <a:rPr lang="de-DE" dirty="0" err="1"/>
              <a:t>of</a:t>
            </a:r>
            <a:r>
              <a:rPr lang="de-DE" dirty="0"/>
              <a:t> </a:t>
            </a:r>
            <a:r>
              <a:rPr lang="de-DE" dirty="0" err="1"/>
              <a:t>ethnicity</a:t>
            </a:r>
            <a:r>
              <a:rPr lang="de-DE" dirty="0"/>
              <a:t> in </a:t>
            </a:r>
            <a:r>
              <a:rPr lang="de-DE" dirty="0" err="1"/>
              <a:t>acts</a:t>
            </a:r>
            <a:r>
              <a:rPr lang="de-DE" dirty="0"/>
              <a:t> </a:t>
            </a:r>
            <a:r>
              <a:rPr lang="de-DE" dirty="0" err="1"/>
              <a:t>of</a:t>
            </a:r>
            <a:r>
              <a:rPr lang="de-DE" dirty="0"/>
              <a:t> </a:t>
            </a:r>
            <a:r>
              <a:rPr lang="de-DE" dirty="0" err="1"/>
              <a:t>identity</a:t>
            </a:r>
            <a:endParaRPr lang="de-DE" dirty="0"/>
          </a:p>
          <a:p>
            <a:r>
              <a:rPr lang="de-DE" dirty="0" err="1"/>
              <a:t>Bibliography</a:t>
            </a:r>
            <a:r>
              <a:rPr lang="de-DE" dirty="0"/>
              <a:t>, Index</a:t>
            </a:r>
          </a:p>
          <a:p>
            <a:endParaRPr lang="de-DE" dirty="0"/>
          </a:p>
          <a:p>
            <a:endParaRPr lang="de-DE" dirty="0"/>
          </a:p>
        </p:txBody>
      </p:sp>
      <p:sp>
        <p:nvSpPr>
          <p:cNvPr id="4" name="Fußzeilenplatzhalter 3">
            <a:extLst>
              <a:ext uri="{FF2B5EF4-FFF2-40B4-BE49-F238E27FC236}">
                <a16:creationId xmlns:a16="http://schemas.microsoft.com/office/drawing/2014/main" id="{423465DC-1588-AB43-AB88-4118819B35B9}"/>
              </a:ext>
            </a:extLst>
          </p:cNvPr>
          <p:cNvSpPr>
            <a:spLocks noGrp="1"/>
          </p:cNvSpPr>
          <p:nvPr>
            <p:ph type="ftr" sz="quarter" idx="11"/>
          </p:nvPr>
        </p:nvSpPr>
        <p:spPr>
          <a:xfrm>
            <a:off x="1451568" y="259729"/>
            <a:ext cx="5855719" cy="309201"/>
          </a:xfrm>
        </p:spPr>
        <p:txBody>
          <a:bodyPr/>
          <a:lstStyle/>
          <a:p>
            <a:r>
              <a:rPr lang="de-DE"/>
              <a:t>« Actualité d’Andrée Tabouret-Keller », Journées d’études 
Strasbourg 2-3 décembre 2021, Rita Franceschini
</a:t>
            </a:r>
            <a:endParaRPr lang="de-DE" dirty="0"/>
          </a:p>
        </p:txBody>
      </p:sp>
      <p:sp>
        <p:nvSpPr>
          <p:cNvPr id="5" name="Foliennummernplatzhalter 4">
            <a:extLst>
              <a:ext uri="{FF2B5EF4-FFF2-40B4-BE49-F238E27FC236}">
                <a16:creationId xmlns:a16="http://schemas.microsoft.com/office/drawing/2014/main" id="{B0D6CF4B-8C6B-4A4E-8C43-CD671A210C39}"/>
              </a:ext>
            </a:extLst>
          </p:cNvPr>
          <p:cNvSpPr>
            <a:spLocks noGrp="1"/>
          </p:cNvSpPr>
          <p:nvPr>
            <p:ph type="sldNum" sz="quarter" idx="12"/>
          </p:nvPr>
        </p:nvSpPr>
        <p:spPr/>
        <p:txBody>
          <a:bodyPr/>
          <a:lstStyle/>
          <a:p>
            <a:fld id="{16FDE0F0-5467-5C44-B513-D0E70B0DC64B}" type="slidenum">
              <a:rPr lang="de-DE" smtClean="0"/>
              <a:t>4</a:t>
            </a:fld>
            <a:endParaRPr lang="de-DE"/>
          </a:p>
        </p:txBody>
      </p:sp>
    </p:spTree>
    <p:extLst>
      <p:ext uri="{BB962C8B-B14F-4D97-AF65-F5344CB8AC3E}">
        <p14:creationId xmlns:p14="http://schemas.microsoft.com/office/powerpoint/2010/main" val="3453580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F2CE80-4D42-2B40-97ED-41DC72509219}"/>
              </a:ext>
            </a:extLst>
          </p:cNvPr>
          <p:cNvSpPr>
            <a:spLocks noGrp="1"/>
          </p:cNvSpPr>
          <p:nvPr>
            <p:ph type="title"/>
          </p:nvPr>
        </p:nvSpPr>
        <p:spPr/>
        <p:txBody>
          <a:bodyPr/>
          <a:lstStyle/>
          <a:p>
            <a:r>
              <a:rPr lang="de-DE" dirty="0"/>
              <a:t>Acts </a:t>
            </a:r>
            <a:r>
              <a:rPr lang="de-DE" dirty="0" err="1"/>
              <a:t>of</a:t>
            </a:r>
            <a:r>
              <a:rPr lang="de-DE" dirty="0"/>
              <a:t> Identity</a:t>
            </a:r>
          </a:p>
        </p:txBody>
      </p:sp>
      <p:sp>
        <p:nvSpPr>
          <p:cNvPr id="3" name="Inhaltsplatzhalter 2">
            <a:extLst>
              <a:ext uri="{FF2B5EF4-FFF2-40B4-BE49-F238E27FC236}">
                <a16:creationId xmlns:a16="http://schemas.microsoft.com/office/drawing/2014/main" id="{4E6C2449-59A6-6943-9933-B9D699DF991E}"/>
              </a:ext>
            </a:extLst>
          </p:cNvPr>
          <p:cNvSpPr>
            <a:spLocks noGrp="1"/>
          </p:cNvSpPr>
          <p:nvPr>
            <p:ph idx="1"/>
          </p:nvPr>
        </p:nvSpPr>
        <p:spPr/>
        <p:txBody>
          <a:bodyPr>
            <a:normAutofit fontScale="92500" lnSpcReduction="20000"/>
          </a:bodyPr>
          <a:lstStyle/>
          <a:p>
            <a:r>
              <a:rPr lang="en-US" dirty="0"/>
              <a:t>“the individual creates for himself the patterns of his linguistic </a:t>
            </a:r>
            <a:r>
              <a:rPr lang="en-US" dirty="0" err="1"/>
              <a:t>behaviour</a:t>
            </a:r>
            <a:r>
              <a:rPr lang="en-US" dirty="0"/>
              <a:t> so as to resemble those of the group or groups with which form time to time he wishes to be identified, or so as to be unlike those from whom he wishes to be distinguished.” (</a:t>
            </a:r>
            <a:r>
              <a:rPr lang="en-US" dirty="0" err="1"/>
              <a:t>AoI</a:t>
            </a:r>
            <a:r>
              <a:rPr lang="en-US" dirty="0"/>
              <a:t>, p. 181)</a:t>
            </a:r>
          </a:p>
          <a:p>
            <a:endParaRPr lang="en-US" dirty="0"/>
          </a:p>
          <a:p>
            <a:r>
              <a:rPr lang="en-US" dirty="0"/>
              <a:t>With every speech act all individuals perform, to a greater or less extent, an 'act of identity', revealing through their personal use of language their sense of social and ethnic solidarity or difference. At the same time people also have powerful (if unconscious) stereotypes about the norms and standards of their own language and those of others - often at variance with observable behavior. (back-cover </a:t>
            </a:r>
            <a:r>
              <a:rPr lang="en-US" dirty="0" err="1"/>
              <a:t>AoI</a:t>
            </a:r>
            <a:r>
              <a:rPr lang="en-US" dirty="0"/>
              <a:t>)</a:t>
            </a:r>
            <a:endParaRPr lang="de-DE" dirty="0"/>
          </a:p>
          <a:p>
            <a:endParaRPr lang="de-DE" dirty="0"/>
          </a:p>
        </p:txBody>
      </p:sp>
      <p:sp>
        <p:nvSpPr>
          <p:cNvPr id="4" name="Fußzeilenplatzhalter 3">
            <a:extLst>
              <a:ext uri="{FF2B5EF4-FFF2-40B4-BE49-F238E27FC236}">
                <a16:creationId xmlns:a16="http://schemas.microsoft.com/office/drawing/2014/main" id="{0B900BF8-CEAC-5044-A3C6-951D5AAF1933}"/>
              </a:ext>
            </a:extLst>
          </p:cNvPr>
          <p:cNvSpPr>
            <a:spLocks noGrp="1"/>
          </p:cNvSpPr>
          <p:nvPr>
            <p:ph type="ftr" sz="quarter" idx="11"/>
          </p:nvPr>
        </p:nvSpPr>
        <p:spPr/>
        <p:txBody>
          <a:bodyPr/>
          <a:lstStyle/>
          <a:p>
            <a:r>
              <a:rPr lang="de-DE"/>
              <a:t>« Actualité d’Andrée Tabouret-Keller », Journées d’études 
Strasbourg 2-3 décembre 2021, Rita Franceschini
</a:t>
            </a:r>
          </a:p>
        </p:txBody>
      </p:sp>
      <p:sp>
        <p:nvSpPr>
          <p:cNvPr id="5" name="Foliennummernplatzhalter 4">
            <a:extLst>
              <a:ext uri="{FF2B5EF4-FFF2-40B4-BE49-F238E27FC236}">
                <a16:creationId xmlns:a16="http://schemas.microsoft.com/office/drawing/2014/main" id="{4D1220A3-E78B-A743-8571-14E3D7181236}"/>
              </a:ext>
            </a:extLst>
          </p:cNvPr>
          <p:cNvSpPr>
            <a:spLocks noGrp="1"/>
          </p:cNvSpPr>
          <p:nvPr>
            <p:ph type="sldNum" sz="quarter" idx="12"/>
          </p:nvPr>
        </p:nvSpPr>
        <p:spPr/>
        <p:txBody>
          <a:bodyPr/>
          <a:lstStyle/>
          <a:p>
            <a:fld id="{16FDE0F0-5467-5C44-B513-D0E70B0DC64B}" type="slidenum">
              <a:rPr lang="de-DE" smtClean="0"/>
              <a:t>5</a:t>
            </a:fld>
            <a:endParaRPr lang="de-DE"/>
          </a:p>
        </p:txBody>
      </p:sp>
    </p:spTree>
    <p:extLst>
      <p:ext uri="{BB962C8B-B14F-4D97-AF65-F5344CB8AC3E}">
        <p14:creationId xmlns:p14="http://schemas.microsoft.com/office/powerpoint/2010/main" val="1998465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B53B1A-545E-8E49-A4A8-8E7C0FEE09B1}"/>
              </a:ext>
            </a:extLst>
          </p:cNvPr>
          <p:cNvSpPr>
            <a:spLocks noGrp="1"/>
          </p:cNvSpPr>
          <p:nvPr>
            <p:ph type="title"/>
          </p:nvPr>
        </p:nvSpPr>
        <p:spPr/>
        <p:txBody>
          <a:bodyPr/>
          <a:lstStyle/>
          <a:p>
            <a:r>
              <a:rPr lang="de-DE" dirty="0"/>
              <a:t>I </a:t>
            </a:r>
            <a:r>
              <a:rPr lang="de-DE" dirty="0" err="1"/>
              <a:t>capitoli</a:t>
            </a:r>
            <a:r>
              <a:rPr lang="de-DE" dirty="0"/>
              <a:t> </a:t>
            </a:r>
            <a:r>
              <a:rPr lang="de-DE" dirty="0" err="1"/>
              <a:t>degli</a:t>
            </a:r>
            <a:r>
              <a:rPr lang="de-DE" dirty="0"/>
              <a:t> </a:t>
            </a:r>
            <a:r>
              <a:rPr lang="de-DE" dirty="0" err="1"/>
              <a:t>AoI</a:t>
            </a:r>
            <a:endParaRPr lang="de-DE" dirty="0"/>
          </a:p>
        </p:txBody>
      </p:sp>
      <p:sp>
        <p:nvSpPr>
          <p:cNvPr id="3" name="Inhaltsplatzhalter 2">
            <a:extLst>
              <a:ext uri="{FF2B5EF4-FFF2-40B4-BE49-F238E27FC236}">
                <a16:creationId xmlns:a16="http://schemas.microsoft.com/office/drawing/2014/main" id="{4BE0A43A-E9FD-504B-BFD7-679E03D167D8}"/>
              </a:ext>
            </a:extLst>
          </p:cNvPr>
          <p:cNvSpPr>
            <a:spLocks noGrp="1"/>
          </p:cNvSpPr>
          <p:nvPr>
            <p:ph idx="1"/>
          </p:nvPr>
        </p:nvSpPr>
        <p:spPr/>
        <p:txBody>
          <a:bodyPr/>
          <a:lstStyle/>
          <a:p>
            <a:r>
              <a:rPr lang="de-DE" dirty="0"/>
              <a:t>1. </a:t>
            </a:r>
            <a:r>
              <a:rPr lang="de-DE" dirty="0" err="1"/>
              <a:t>Introduction</a:t>
            </a:r>
            <a:r>
              <a:rPr lang="de-DE" dirty="0"/>
              <a:t> 1-16</a:t>
            </a:r>
          </a:p>
          <a:p>
            <a:r>
              <a:rPr lang="de-DE" b="1" dirty="0"/>
              <a:t>2. </a:t>
            </a:r>
            <a:r>
              <a:rPr lang="de-DE" b="1" dirty="0" err="1"/>
              <a:t>Some</a:t>
            </a:r>
            <a:r>
              <a:rPr lang="de-DE" b="1" dirty="0"/>
              <a:t> Pidgin – </a:t>
            </a:r>
            <a:r>
              <a:rPr lang="de-DE" b="1" dirty="0" err="1"/>
              <a:t>and</a:t>
            </a:r>
            <a:r>
              <a:rPr lang="de-DE" b="1" dirty="0"/>
              <a:t> </a:t>
            </a:r>
            <a:r>
              <a:rPr lang="de-DE" b="1" dirty="0" err="1"/>
              <a:t>Creole-speking</a:t>
            </a:r>
            <a:r>
              <a:rPr lang="de-DE" b="1" dirty="0"/>
              <a:t> </a:t>
            </a:r>
            <a:r>
              <a:rPr lang="de-DE" b="1" dirty="0" err="1"/>
              <a:t>communities</a:t>
            </a:r>
            <a:r>
              <a:rPr lang="de-DE" b="1" dirty="0"/>
              <a:t> </a:t>
            </a:r>
            <a:r>
              <a:rPr lang="de-DE" b="1" dirty="0" err="1"/>
              <a:t>and</a:t>
            </a:r>
            <a:r>
              <a:rPr lang="de-DE" b="1" dirty="0"/>
              <a:t> </a:t>
            </a:r>
            <a:r>
              <a:rPr lang="de-DE" b="1" dirty="0" err="1"/>
              <a:t>their</a:t>
            </a:r>
            <a:r>
              <a:rPr lang="de-DE" b="1" dirty="0"/>
              <a:t> </a:t>
            </a:r>
            <a:r>
              <a:rPr lang="de-DE" b="1" dirty="0" err="1"/>
              <a:t>histories</a:t>
            </a:r>
            <a:endParaRPr lang="de-DE" b="1" dirty="0"/>
          </a:p>
          <a:p>
            <a:r>
              <a:rPr lang="de-DE" dirty="0"/>
              <a:t>3 Sample West Indian </a:t>
            </a:r>
            <a:r>
              <a:rPr lang="de-DE" dirty="0" err="1"/>
              <a:t>texts</a:t>
            </a:r>
            <a:endParaRPr lang="de-DE" dirty="0"/>
          </a:p>
          <a:p>
            <a:r>
              <a:rPr lang="de-DE" dirty="0"/>
              <a:t>4 The </a:t>
            </a:r>
            <a:r>
              <a:rPr lang="de-DE" dirty="0" err="1"/>
              <a:t>sociolinguistic</a:t>
            </a:r>
            <a:r>
              <a:rPr lang="de-DE" dirty="0"/>
              <a:t> </a:t>
            </a:r>
            <a:r>
              <a:rPr lang="de-DE" dirty="0" err="1"/>
              <a:t>surveys</a:t>
            </a:r>
            <a:r>
              <a:rPr lang="de-DE" dirty="0"/>
              <a:t> in </a:t>
            </a:r>
            <a:r>
              <a:rPr lang="de-DE" dirty="0" err="1"/>
              <a:t>the</a:t>
            </a:r>
            <a:r>
              <a:rPr lang="de-DE" dirty="0"/>
              <a:t> West Indies </a:t>
            </a:r>
            <a:r>
              <a:rPr lang="de-DE" dirty="0" err="1"/>
              <a:t>and</a:t>
            </a:r>
            <a:r>
              <a:rPr lang="de-DE" dirty="0"/>
              <a:t> </a:t>
            </a:r>
            <a:r>
              <a:rPr lang="de-DE" dirty="0" err="1"/>
              <a:t>of</a:t>
            </a:r>
            <a:r>
              <a:rPr lang="de-DE" dirty="0"/>
              <a:t> </a:t>
            </a:r>
            <a:r>
              <a:rPr lang="de-DE" dirty="0" err="1"/>
              <a:t>immigrants</a:t>
            </a:r>
            <a:r>
              <a:rPr lang="de-DE" dirty="0"/>
              <a:t> in </a:t>
            </a:r>
            <a:r>
              <a:rPr lang="de-DE" dirty="0" err="1"/>
              <a:t>Britain</a:t>
            </a:r>
            <a:endParaRPr lang="de-DE" dirty="0"/>
          </a:p>
          <a:p>
            <a:r>
              <a:rPr lang="de-DE" dirty="0"/>
              <a:t>5 </a:t>
            </a:r>
            <a:r>
              <a:rPr lang="de-DE" dirty="0" err="1"/>
              <a:t>Towards</a:t>
            </a:r>
            <a:r>
              <a:rPr lang="de-DE" dirty="0"/>
              <a:t> a </a:t>
            </a:r>
            <a:r>
              <a:rPr lang="de-DE" dirty="0" err="1"/>
              <a:t>general</a:t>
            </a:r>
            <a:r>
              <a:rPr lang="de-DE" dirty="0"/>
              <a:t> </a:t>
            </a:r>
            <a:r>
              <a:rPr lang="de-DE" dirty="0" err="1"/>
              <a:t>theory</a:t>
            </a:r>
            <a:r>
              <a:rPr lang="de-DE" dirty="0"/>
              <a:t> </a:t>
            </a:r>
            <a:r>
              <a:rPr lang="de-DE" dirty="0" err="1"/>
              <a:t>of</a:t>
            </a:r>
            <a:r>
              <a:rPr lang="de-DE" dirty="0"/>
              <a:t> </a:t>
            </a:r>
            <a:r>
              <a:rPr lang="de-DE" dirty="0" err="1"/>
              <a:t>languages</a:t>
            </a:r>
            <a:endParaRPr lang="de-DE" dirty="0"/>
          </a:p>
          <a:p>
            <a:r>
              <a:rPr lang="de-DE" dirty="0"/>
              <a:t>6 The </a:t>
            </a:r>
            <a:r>
              <a:rPr lang="de-DE" dirty="0" err="1"/>
              <a:t>place</a:t>
            </a:r>
            <a:r>
              <a:rPr lang="de-DE" dirty="0"/>
              <a:t> </a:t>
            </a:r>
            <a:r>
              <a:rPr lang="de-DE" dirty="0" err="1"/>
              <a:t>of</a:t>
            </a:r>
            <a:r>
              <a:rPr lang="de-DE" dirty="0"/>
              <a:t> </a:t>
            </a:r>
            <a:r>
              <a:rPr lang="de-DE" dirty="0" err="1"/>
              <a:t>ethnicity</a:t>
            </a:r>
            <a:r>
              <a:rPr lang="de-DE" dirty="0"/>
              <a:t> in </a:t>
            </a:r>
            <a:r>
              <a:rPr lang="de-DE" dirty="0" err="1"/>
              <a:t>acts</a:t>
            </a:r>
            <a:r>
              <a:rPr lang="de-DE" dirty="0"/>
              <a:t> </a:t>
            </a:r>
            <a:r>
              <a:rPr lang="de-DE" dirty="0" err="1"/>
              <a:t>of</a:t>
            </a:r>
            <a:r>
              <a:rPr lang="de-DE" dirty="0"/>
              <a:t> </a:t>
            </a:r>
            <a:r>
              <a:rPr lang="de-DE" dirty="0" err="1"/>
              <a:t>identity</a:t>
            </a:r>
            <a:endParaRPr lang="de-DE" dirty="0"/>
          </a:p>
          <a:p>
            <a:r>
              <a:rPr lang="de-DE" dirty="0" err="1"/>
              <a:t>Bibliography</a:t>
            </a:r>
            <a:r>
              <a:rPr lang="de-DE" dirty="0"/>
              <a:t>, Index</a:t>
            </a:r>
          </a:p>
          <a:p>
            <a:endParaRPr lang="de-DE" dirty="0"/>
          </a:p>
          <a:p>
            <a:endParaRPr lang="de-DE" dirty="0"/>
          </a:p>
        </p:txBody>
      </p:sp>
      <p:sp>
        <p:nvSpPr>
          <p:cNvPr id="4" name="Fußzeilenplatzhalter 3">
            <a:extLst>
              <a:ext uri="{FF2B5EF4-FFF2-40B4-BE49-F238E27FC236}">
                <a16:creationId xmlns:a16="http://schemas.microsoft.com/office/drawing/2014/main" id="{423465DC-1588-AB43-AB88-4118819B35B9}"/>
              </a:ext>
            </a:extLst>
          </p:cNvPr>
          <p:cNvSpPr>
            <a:spLocks noGrp="1"/>
          </p:cNvSpPr>
          <p:nvPr>
            <p:ph type="ftr" sz="quarter" idx="11"/>
          </p:nvPr>
        </p:nvSpPr>
        <p:spPr>
          <a:xfrm>
            <a:off x="1451568" y="259729"/>
            <a:ext cx="5855719" cy="309201"/>
          </a:xfrm>
        </p:spPr>
        <p:txBody>
          <a:bodyPr/>
          <a:lstStyle/>
          <a:p>
            <a:r>
              <a:rPr lang="de-DE"/>
              <a:t>« Actualité d’Andrée Tabouret-Keller », Journées d’études 
Strasbourg 2-3 décembre 2021, Rita Franceschini
</a:t>
            </a:r>
            <a:endParaRPr lang="de-DE" dirty="0"/>
          </a:p>
        </p:txBody>
      </p:sp>
      <p:sp>
        <p:nvSpPr>
          <p:cNvPr id="5" name="Foliennummernplatzhalter 4">
            <a:extLst>
              <a:ext uri="{FF2B5EF4-FFF2-40B4-BE49-F238E27FC236}">
                <a16:creationId xmlns:a16="http://schemas.microsoft.com/office/drawing/2014/main" id="{B0D6CF4B-8C6B-4A4E-8C43-CD671A210C39}"/>
              </a:ext>
            </a:extLst>
          </p:cNvPr>
          <p:cNvSpPr>
            <a:spLocks noGrp="1"/>
          </p:cNvSpPr>
          <p:nvPr>
            <p:ph type="sldNum" sz="quarter" idx="12"/>
          </p:nvPr>
        </p:nvSpPr>
        <p:spPr/>
        <p:txBody>
          <a:bodyPr/>
          <a:lstStyle/>
          <a:p>
            <a:fld id="{16FDE0F0-5467-5C44-B513-D0E70B0DC64B}" type="slidenum">
              <a:rPr lang="de-DE" smtClean="0"/>
              <a:t>6</a:t>
            </a:fld>
            <a:endParaRPr lang="de-DE"/>
          </a:p>
        </p:txBody>
      </p:sp>
    </p:spTree>
    <p:extLst>
      <p:ext uri="{BB962C8B-B14F-4D97-AF65-F5344CB8AC3E}">
        <p14:creationId xmlns:p14="http://schemas.microsoft.com/office/powerpoint/2010/main" val="3513840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B53B1A-545E-8E49-A4A8-8E7C0FEE09B1}"/>
              </a:ext>
            </a:extLst>
          </p:cNvPr>
          <p:cNvSpPr>
            <a:spLocks noGrp="1"/>
          </p:cNvSpPr>
          <p:nvPr>
            <p:ph type="title"/>
          </p:nvPr>
        </p:nvSpPr>
        <p:spPr/>
        <p:txBody>
          <a:bodyPr/>
          <a:lstStyle/>
          <a:p>
            <a:r>
              <a:rPr lang="de-DE" dirty="0"/>
              <a:t>I </a:t>
            </a:r>
            <a:r>
              <a:rPr lang="de-DE" dirty="0" err="1"/>
              <a:t>capitoli</a:t>
            </a:r>
            <a:r>
              <a:rPr lang="de-DE" dirty="0"/>
              <a:t> </a:t>
            </a:r>
            <a:r>
              <a:rPr lang="de-DE" dirty="0" err="1"/>
              <a:t>degli</a:t>
            </a:r>
            <a:r>
              <a:rPr lang="de-DE" dirty="0"/>
              <a:t> </a:t>
            </a:r>
            <a:r>
              <a:rPr lang="de-DE" dirty="0" err="1"/>
              <a:t>AoI</a:t>
            </a:r>
            <a:endParaRPr lang="de-DE" dirty="0"/>
          </a:p>
        </p:txBody>
      </p:sp>
      <p:sp>
        <p:nvSpPr>
          <p:cNvPr id="3" name="Inhaltsplatzhalter 2">
            <a:extLst>
              <a:ext uri="{FF2B5EF4-FFF2-40B4-BE49-F238E27FC236}">
                <a16:creationId xmlns:a16="http://schemas.microsoft.com/office/drawing/2014/main" id="{4BE0A43A-E9FD-504B-BFD7-679E03D167D8}"/>
              </a:ext>
            </a:extLst>
          </p:cNvPr>
          <p:cNvSpPr>
            <a:spLocks noGrp="1"/>
          </p:cNvSpPr>
          <p:nvPr>
            <p:ph idx="1"/>
          </p:nvPr>
        </p:nvSpPr>
        <p:spPr/>
        <p:txBody>
          <a:bodyPr/>
          <a:lstStyle/>
          <a:p>
            <a:r>
              <a:rPr lang="de-DE" dirty="0"/>
              <a:t>1. </a:t>
            </a:r>
            <a:r>
              <a:rPr lang="de-DE" dirty="0" err="1"/>
              <a:t>Introduction</a:t>
            </a:r>
            <a:r>
              <a:rPr lang="de-DE" dirty="0"/>
              <a:t> 1-16</a:t>
            </a:r>
          </a:p>
          <a:p>
            <a:r>
              <a:rPr lang="de-DE" dirty="0"/>
              <a:t>2. </a:t>
            </a:r>
            <a:r>
              <a:rPr lang="de-DE" dirty="0" err="1"/>
              <a:t>Some</a:t>
            </a:r>
            <a:r>
              <a:rPr lang="de-DE" dirty="0"/>
              <a:t> Pidgin – </a:t>
            </a:r>
            <a:r>
              <a:rPr lang="de-DE" dirty="0" err="1"/>
              <a:t>and</a:t>
            </a:r>
            <a:r>
              <a:rPr lang="de-DE" dirty="0"/>
              <a:t> </a:t>
            </a:r>
            <a:r>
              <a:rPr lang="de-DE" dirty="0" err="1"/>
              <a:t>Creole-speking</a:t>
            </a:r>
            <a:r>
              <a:rPr lang="de-DE" dirty="0"/>
              <a:t> </a:t>
            </a:r>
            <a:r>
              <a:rPr lang="de-DE" dirty="0" err="1"/>
              <a:t>communities</a:t>
            </a:r>
            <a:r>
              <a:rPr lang="de-DE" dirty="0"/>
              <a:t> </a:t>
            </a:r>
            <a:r>
              <a:rPr lang="de-DE" dirty="0" err="1"/>
              <a:t>and</a:t>
            </a:r>
            <a:r>
              <a:rPr lang="de-DE" dirty="0"/>
              <a:t> </a:t>
            </a:r>
            <a:r>
              <a:rPr lang="de-DE" dirty="0" err="1"/>
              <a:t>their</a:t>
            </a:r>
            <a:r>
              <a:rPr lang="de-DE" dirty="0"/>
              <a:t> </a:t>
            </a:r>
            <a:r>
              <a:rPr lang="de-DE" dirty="0" err="1"/>
              <a:t>histories</a:t>
            </a:r>
            <a:endParaRPr lang="de-DE" b="1" dirty="0"/>
          </a:p>
          <a:p>
            <a:r>
              <a:rPr lang="de-DE" b="1" dirty="0"/>
              <a:t>3 Sample West Indian </a:t>
            </a:r>
            <a:r>
              <a:rPr lang="de-DE" b="1" dirty="0" err="1"/>
              <a:t>texts</a:t>
            </a:r>
            <a:endParaRPr lang="de-DE" b="1" dirty="0"/>
          </a:p>
          <a:p>
            <a:r>
              <a:rPr lang="de-DE" dirty="0"/>
              <a:t>4 The </a:t>
            </a:r>
            <a:r>
              <a:rPr lang="de-DE" dirty="0" err="1"/>
              <a:t>sociolinguistic</a:t>
            </a:r>
            <a:r>
              <a:rPr lang="de-DE" dirty="0"/>
              <a:t> </a:t>
            </a:r>
            <a:r>
              <a:rPr lang="de-DE" dirty="0" err="1"/>
              <a:t>surveys</a:t>
            </a:r>
            <a:r>
              <a:rPr lang="de-DE" dirty="0"/>
              <a:t> in </a:t>
            </a:r>
            <a:r>
              <a:rPr lang="de-DE" dirty="0" err="1"/>
              <a:t>the</a:t>
            </a:r>
            <a:r>
              <a:rPr lang="de-DE" dirty="0"/>
              <a:t> West Indies </a:t>
            </a:r>
            <a:r>
              <a:rPr lang="de-DE" dirty="0" err="1"/>
              <a:t>and</a:t>
            </a:r>
            <a:r>
              <a:rPr lang="de-DE" dirty="0"/>
              <a:t> </a:t>
            </a:r>
            <a:r>
              <a:rPr lang="de-DE" dirty="0" err="1"/>
              <a:t>of</a:t>
            </a:r>
            <a:r>
              <a:rPr lang="de-DE" dirty="0"/>
              <a:t> </a:t>
            </a:r>
            <a:r>
              <a:rPr lang="de-DE" dirty="0" err="1"/>
              <a:t>immigrants</a:t>
            </a:r>
            <a:r>
              <a:rPr lang="de-DE" dirty="0"/>
              <a:t> in </a:t>
            </a:r>
            <a:r>
              <a:rPr lang="de-DE" dirty="0" err="1"/>
              <a:t>Britain</a:t>
            </a:r>
            <a:endParaRPr lang="de-DE" dirty="0"/>
          </a:p>
          <a:p>
            <a:r>
              <a:rPr lang="de-DE" dirty="0"/>
              <a:t>5 </a:t>
            </a:r>
            <a:r>
              <a:rPr lang="de-DE" dirty="0" err="1"/>
              <a:t>Towards</a:t>
            </a:r>
            <a:r>
              <a:rPr lang="de-DE" dirty="0"/>
              <a:t> a </a:t>
            </a:r>
            <a:r>
              <a:rPr lang="de-DE" dirty="0" err="1"/>
              <a:t>general</a:t>
            </a:r>
            <a:r>
              <a:rPr lang="de-DE" dirty="0"/>
              <a:t> </a:t>
            </a:r>
            <a:r>
              <a:rPr lang="de-DE" dirty="0" err="1"/>
              <a:t>theory</a:t>
            </a:r>
            <a:r>
              <a:rPr lang="de-DE" dirty="0"/>
              <a:t> </a:t>
            </a:r>
            <a:r>
              <a:rPr lang="de-DE" dirty="0" err="1"/>
              <a:t>of</a:t>
            </a:r>
            <a:r>
              <a:rPr lang="de-DE" dirty="0"/>
              <a:t> </a:t>
            </a:r>
            <a:r>
              <a:rPr lang="de-DE" dirty="0" err="1"/>
              <a:t>languages</a:t>
            </a:r>
            <a:endParaRPr lang="de-DE" dirty="0"/>
          </a:p>
          <a:p>
            <a:r>
              <a:rPr lang="de-DE" dirty="0"/>
              <a:t>6 The </a:t>
            </a:r>
            <a:r>
              <a:rPr lang="de-DE" dirty="0" err="1"/>
              <a:t>place</a:t>
            </a:r>
            <a:r>
              <a:rPr lang="de-DE" dirty="0"/>
              <a:t> </a:t>
            </a:r>
            <a:r>
              <a:rPr lang="de-DE" dirty="0" err="1"/>
              <a:t>of</a:t>
            </a:r>
            <a:r>
              <a:rPr lang="de-DE" dirty="0"/>
              <a:t> </a:t>
            </a:r>
            <a:r>
              <a:rPr lang="de-DE" dirty="0" err="1"/>
              <a:t>ethnicity</a:t>
            </a:r>
            <a:r>
              <a:rPr lang="de-DE" dirty="0"/>
              <a:t> in </a:t>
            </a:r>
            <a:r>
              <a:rPr lang="de-DE" dirty="0" err="1"/>
              <a:t>acts</a:t>
            </a:r>
            <a:r>
              <a:rPr lang="de-DE" dirty="0"/>
              <a:t> </a:t>
            </a:r>
            <a:r>
              <a:rPr lang="de-DE" dirty="0" err="1"/>
              <a:t>of</a:t>
            </a:r>
            <a:r>
              <a:rPr lang="de-DE" dirty="0"/>
              <a:t> </a:t>
            </a:r>
            <a:r>
              <a:rPr lang="de-DE" dirty="0" err="1"/>
              <a:t>identity</a:t>
            </a:r>
            <a:endParaRPr lang="de-DE" dirty="0"/>
          </a:p>
          <a:p>
            <a:r>
              <a:rPr lang="de-DE" dirty="0" err="1"/>
              <a:t>Bibliography</a:t>
            </a:r>
            <a:r>
              <a:rPr lang="de-DE" dirty="0"/>
              <a:t>, Index</a:t>
            </a:r>
          </a:p>
          <a:p>
            <a:endParaRPr lang="de-DE" dirty="0"/>
          </a:p>
          <a:p>
            <a:endParaRPr lang="de-DE" dirty="0"/>
          </a:p>
        </p:txBody>
      </p:sp>
      <p:sp>
        <p:nvSpPr>
          <p:cNvPr id="4" name="Fußzeilenplatzhalter 3">
            <a:extLst>
              <a:ext uri="{FF2B5EF4-FFF2-40B4-BE49-F238E27FC236}">
                <a16:creationId xmlns:a16="http://schemas.microsoft.com/office/drawing/2014/main" id="{423465DC-1588-AB43-AB88-4118819B35B9}"/>
              </a:ext>
            </a:extLst>
          </p:cNvPr>
          <p:cNvSpPr>
            <a:spLocks noGrp="1"/>
          </p:cNvSpPr>
          <p:nvPr>
            <p:ph type="ftr" sz="quarter" idx="11"/>
          </p:nvPr>
        </p:nvSpPr>
        <p:spPr>
          <a:xfrm>
            <a:off x="1451568" y="259729"/>
            <a:ext cx="5855719" cy="309201"/>
          </a:xfrm>
        </p:spPr>
        <p:txBody>
          <a:bodyPr/>
          <a:lstStyle/>
          <a:p>
            <a:r>
              <a:rPr lang="de-DE"/>
              <a:t>« Actualité d’Andrée Tabouret-Keller », Journées d’études 
Strasbourg 2-3 décembre 2021, Rita Franceschini
</a:t>
            </a:r>
            <a:endParaRPr lang="de-DE" dirty="0"/>
          </a:p>
        </p:txBody>
      </p:sp>
      <p:sp>
        <p:nvSpPr>
          <p:cNvPr id="5" name="Foliennummernplatzhalter 4">
            <a:extLst>
              <a:ext uri="{FF2B5EF4-FFF2-40B4-BE49-F238E27FC236}">
                <a16:creationId xmlns:a16="http://schemas.microsoft.com/office/drawing/2014/main" id="{B0D6CF4B-8C6B-4A4E-8C43-CD671A210C39}"/>
              </a:ext>
            </a:extLst>
          </p:cNvPr>
          <p:cNvSpPr>
            <a:spLocks noGrp="1"/>
          </p:cNvSpPr>
          <p:nvPr>
            <p:ph type="sldNum" sz="quarter" idx="12"/>
          </p:nvPr>
        </p:nvSpPr>
        <p:spPr/>
        <p:txBody>
          <a:bodyPr/>
          <a:lstStyle/>
          <a:p>
            <a:fld id="{16FDE0F0-5467-5C44-B513-D0E70B0DC64B}" type="slidenum">
              <a:rPr lang="de-DE" smtClean="0"/>
              <a:t>7</a:t>
            </a:fld>
            <a:endParaRPr lang="de-DE"/>
          </a:p>
        </p:txBody>
      </p:sp>
    </p:spTree>
    <p:extLst>
      <p:ext uri="{BB962C8B-B14F-4D97-AF65-F5344CB8AC3E}">
        <p14:creationId xmlns:p14="http://schemas.microsoft.com/office/powerpoint/2010/main" val="476067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B53B1A-545E-8E49-A4A8-8E7C0FEE09B1}"/>
              </a:ext>
            </a:extLst>
          </p:cNvPr>
          <p:cNvSpPr>
            <a:spLocks noGrp="1"/>
          </p:cNvSpPr>
          <p:nvPr>
            <p:ph type="title"/>
          </p:nvPr>
        </p:nvSpPr>
        <p:spPr/>
        <p:txBody>
          <a:bodyPr/>
          <a:lstStyle/>
          <a:p>
            <a:r>
              <a:rPr lang="de-DE" dirty="0"/>
              <a:t>I </a:t>
            </a:r>
            <a:r>
              <a:rPr lang="de-DE" dirty="0" err="1"/>
              <a:t>capitoli</a:t>
            </a:r>
            <a:r>
              <a:rPr lang="de-DE" dirty="0"/>
              <a:t> </a:t>
            </a:r>
            <a:r>
              <a:rPr lang="de-DE" dirty="0" err="1"/>
              <a:t>degli</a:t>
            </a:r>
            <a:r>
              <a:rPr lang="de-DE" dirty="0"/>
              <a:t> </a:t>
            </a:r>
            <a:r>
              <a:rPr lang="de-DE" dirty="0" err="1"/>
              <a:t>AoI</a:t>
            </a:r>
            <a:endParaRPr lang="de-DE" dirty="0"/>
          </a:p>
        </p:txBody>
      </p:sp>
      <p:sp>
        <p:nvSpPr>
          <p:cNvPr id="3" name="Inhaltsplatzhalter 2">
            <a:extLst>
              <a:ext uri="{FF2B5EF4-FFF2-40B4-BE49-F238E27FC236}">
                <a16:creationId xmlns:a16="http://schemas.microsoft.com/office/drawing/2014/main" id="{4BE0A43A-E9FD-504B-BFD7-679E03D167D8}"/>
              </a:ext>
            </a:extLst>
          </p:cNvPr>
          <p:cNvSpPr>
            <a:spLocks noGrp="1"/>
          </p:cNvSpPr>
          <p:nvPr>
            <p:ph idx="1"/>
          </p:nvPr>
        </p:nvSpPr>
        <p:spPr/>
        <p:txBody>
          <a:bodyPr/>
          <a:lstStyle/>
          <a:p>
            <a:r>
              <a:rPr lang="de-DE" dirty="0"/>
              <a:t>1. </a:t>
            </a:r>
            <a:r>
              <a:rPr lang="de-DE" dirty="0" err="1"/>
              <a:t>Introduction</a:t>
            </a:r>
            <a:r>
              <a:rPr lang="de-DE" dirty="0"/>
              <a:t> 1-16</a:t>
            </a:r>
          </a:p>
          <a:p>
            <a:r>
              <a:rPr lang="de-DE" dirty="0"/>
              <a:t>2. </a:t>
            </a:r>
            <a:r>
              <a:rPr lang="de-DE" dirty="0" err="1"/>
              <a:t>Some</a:t>
            </a:r>
            <a:r>
              <a:rPr lang="de-DE" dirty="0"/>
              <a:t> Pidgin – </a:t>
            </a:r>
            <a:r>
              <a:rPr lang="de-DE" dirty="0" err="1"/>
              <a:t>and</a:t>
            </a:r>
            <a:r>
              <a:rPr lang="de-DE" dirty="0"/>
              <a:t> </a:t>
            </a:r>
            <a:r>
              <a:rPr lang="de-DE" dirty="0" err="1"/>
              <a:t>Creole-speking</a:t>
            </a:r>
            <a:r>
              <a:rPr lang="de-DE" dirty="0"/>
              <a:t> </a:t>
            </a:r>
            <a:r>
              <a:rPr lang="de-DE" dirty="0" err="1"/>
              <a:t>communities</a:t>
            </a:r>
            <a:r>
              <a:rPr lang="de-DE" dirty="0"/>
              <a:t> </a:t>
            </a:r>
            <a:r>
              <a:rPr lang="de-DE" dirty="0" err="1"/>
              <a:t>and</a:t>
            </a:r>
            <a:r>
              <a:rPr lang="de-DE" dirty="0"/>
              <a:t> </a:t>
            </a:r>
            <a:r>
              <a:rPr lang="de-DE" dirty="0" err="1"/>
              <a:t>their</a:t>
            </a:r>
            <a:r>
              <a:rPr lang="de-DE" dirty="0"/>
              <a:t> </a:t>
            </a:r>
            <a:r>
              <a:rPr lang="de-DE" dirty="0" err="1"/>
              <a:t>histories</a:t>
            </a:r>
            <a:endParaRPr lang="de-DE" b="1" dirty="0"/>
          </a:p>
          <a:p>
            <a:r>
              <a:rPr lang="de-DE" dirty="0"/>
              <a:t>3 Sample West Indian </a:t>
            </a:r>
            <a:r>
              <a:rPr lang="de-DE" dirty="0" err="1"/>
              <a:t>texts</a:t>
            </a:r>
            <a:endParaRPr lang="de-DE" dirty="0"/>
          </a:p>
          <a:p>
            <a:r>
              <a:rPr lang="de-DE" dirty="0"/>
              <a:t>4 </a:t>
            </a:r>
            <a:r>
              <a:rPr lang="de-DE" b="1" dirty="0"/>
              <a:t>The </a:t>
            </a:r>
            <a:r>
              <a:rPr lang="de-DE" b="1" dirty="0" err="1"/>
              <a:t>sociolinguistic</a:t>
            </a:r>
            <a:r>
              <a:rPr lang="de-DE" b="1" dirty="0"/>
              <a:t> </a:t>
            </a:r>
            <a:r>
              <a:rPr lang="de-DE" b="1" dirty="0" err="1"/>
              <a:t>surveys</a:t>
            </a:r>
            <a:r>
              <a:rPr lang="de-DE" b="1" dirty="0"/>
              <a:t> in </a:t>
            </a:r>
            <a:r>
              <a:rPr lang="de-DE" b="1" dirty="0" err="1"/>
              <a:t>the</a:t>
            </a:r>
            <a:r>
              <a:rPr lang="de-DE" b="1" dirty="0"/>
              <a:t> West Indies </a:t>
            </a:r>
            <a:r>
              <a:rPr lang="de-DE" b="1" dirty="0" err="1"/>
              <a:t>and</a:t>
            </a:r>
            <a:r>
              <a:rPr lang="de-DE" b="1" dirty="0"/>
              <a:t> </a:t>
            </a:r>
            <a:r>
              <a:rPr lang="de-DE" b="1" dirty="0" err="1"/>
              <a:t>of</a:t>
            </a:r>
            <a:r>
              <a:rPr lang="de-DE" b="1" dirty="0"/>
              <a:t> </a:t>
            </a:r>
            <a:r>
              <a:rPr lang="de-DE" b="1" dirty="0" err="1"/>
              <a:t>immigrants</a:t>
            </a:r>
            <a:r>
              <a:rPr lang="de-DE" b="1" dirty="0"/>
              <a:t> in </a:t>
            </a:r>
            <a:r>
              <a:rPr lang="de-DE" b="1" dirty="0" err="1"/>
              <a:t>Britain</a:t>
            </a:r>
            <a:endParaRPr lang="de-DE" b="1" dirty="0"/>
          </a:p>
          <a:p>
            <a:r>
              <a:rPr lang="de-DE" dirty="0"/>
              <a:t>5 </a:t>
            </a:r>
            <a:r>
              <a:rPr lang="de-DE" dirty="0" err="1"/>
              <a:t>Towards</a:t>
            </a:r>
            <a:r>
              <a:rPr lang="de-DE" dirty="0"/>
              <a:t> a </a:t>
            </a:r>
            <a:r>
              <a:rPr lang="de-DE" dirty="0" err="1"/>
              <a:t>general</a:t>
            </a:r>
            <a:r>
              <a:rPr lang="de-DE" dirty="0"/>
              <a:t> </a:t>
            </a:r>
            <a:r>
              <a:rPr lang="de-DE" dirty="0" err="1"/>
              <a:t>theory</a:t>
            </a:r>
            <a:r>
              <a:rPr lang="de-DE" dirty="0"/>
              <a:t> </a:t>
            </a:r>
            <a:r>
              <a:rPr lang="de-DE" dirty="0" err="1"/>
              <a:t>of</a:t>
            </a:r>
            <a:r>
              <a:rPr lang="de-DE" dirty="0"/>
              <a:t> </a:t>
            </a:r>
            <a:r>
              <a:rPr lang="de-DE" dirty="0" err="1"/>
              <a:t>languages</a:t>
            </a:r>
            <a:endParaRPr lang="de-DE" dirty="0"/>
          </a:p>
          <a:p>
            <a:r>
              <a:rPr lang="de-DE" dirty="0"/>
              <a:t>6 The </a:t>
            </a:r>
            <a:r>
              <a:rPr lang="de-DE" dirty="0" err="1"/>
              <a:t>place</a:t>
            </a:r>
            <a:r>
              <a:rPr lang="de-DE" dirty="0"/>
              <a:t> </a:t>
            </a:r>
            <a:r>
              <a:rPr lang="de-DE" dirty="0" err="1"/>
              <a:t>of</a:t>
            </a:r>
            <a:r>
              <a:rPr lang="de-DE" dirty="0"/>
              <a:t> </a:t>
            </a:r>
            <a:r>
              <a:rPr lang="de-DE" dirty="0" err="1"/>
              <a:t>ethnicity</a:t>
            </a:r>
            <a:r>
              <a:rPr lang="de-DE" dirty="0"/>
              <a:t> in </a:t>
            </a:r>
            <a:r>
              <a:rPr lang="de-DE" dirty="0" err="1"/>
              <a:t>acts</a:t>
            </a:r>
            <a:r>
              <a:rPr lang="de-DE" dirty="0"/>
              <a:t> </a:t>
            </a:r>
            <a:r>
              <a:rPr lang="de-DE" dirty="0" err="1"/>
              <a:t>of</a:t>
            </a:r>
            <a:r>
              <a:rPr lang="de-DE" dirty="0"/>
              <a:t> </a:t>
            </a:r>
            <a:r>
              <a:rPr lang="de-DE" dirty="0" err="1"/>
              <a:t>identity</a:t>
            </a:r>
            <a:endParaRPr lang="de-DE" dirty="0"/>
          </a:p>
          <a:p>
            <a:r>
              <a:rPr lang="de-DE" dirty="0" err="1"/>
              <a:t>Bibliography</a:t>
            </a:r>
            <a:r>
              <a:rPr lang="de-DE" dirty="0"/>
              <a:t>, Index</a:t>
            </a:r>
          </a:p>
          <a:p>
            <a:endParaRPr lang="de-DE" dirty="0"/>
          </a:p>
          <a:p>
            <a:endParaRPr lang="de-DE" dirty="0"/>
          </a:p>
        </p:txBody>
      </p:sp>
      <p:sp>
        <p:nvSpPr>
          <p:cNvPr id="4" name="Fußzeilenplatzhalter 3">
            <a:extLst>
              <a:ext uri="{FF2B5EF4-FFF2-40B4-BE49-F238E27FC236}">
                <a16:creationId xmlns:a16="http://schemas.microsoft.com/office/drawing/2014/main" id="{423465DC-1588-AB43-AB88-4118819B35B9}"/>
              </a:ext>
            </a:extLst>
          </p:cNvPr>
          <p:cNvSpPr>
            <a:spLocks noGrp="1"/>
          </p:cNvSpPr>
          <p:nvPr>
            <p:ph type="ftr" sz="quarter" idx="11"/>
          </p:nvPr>
        </p:nvSpPr>
        <p:spPr>
          <a:xfrm>
            <a:off x="1451568" y="259729"/>
            <a:ext cx="5855719" cy="309201"/>
          </a:xfrm>
        </p:spPr>
        <p:txBody>
          <a:bodyPr/>
          <a:lstStyle/>
          <a:p>
            <a:r>
              <a:rPr lang="de-DE"/>
              <a:t>« Actualité d’Andrée Tabouret-Keller », Journées d’études 
Strasbourg 2-3 décembre 2021, Rita Franceschini
</a:t>
            </a:r>
            <a:endParaRPr lang="de-DE" dirty="0"/>
          </a:p>
        </p:txBody>
      </p:sp>
      <p:sp>
        <p:nvSpPr>
          <p:cNvPr id="5" name="Foliennummernplatzhalter 4">
            <a:extLst>
              <a:ext uri="{FF2B5EF4-FFF2-40B4-BE49-F238E27FC236}">
                <a16:creationId xmlns:a16="http://schemas.microsoft.com/office/drawing/2014/main" id="{B0D6CF4B-8C6B-4A4E-8C43-CD671A210C39}"/>
              </a:ext>
            </a:extLst>
          </p:cNvPr>
          <p:cNvSpPr>
            <a:spLocks noGrp="1"/>
          </p:cNvSpPr>
          <p:nvPr>
            <p:ph type="sldNum" sz="quarter" idx="12"/>
          </p:nvPr>
        </p:nvSpPr>
        <p:spPr/>
        <p:txBody>
          <a:bodyPr/>
          <a:lstStyle/>
          <a:p>
            <a:fld id="{16FDE0F0-5467-5C44-B513-D0E70B0DC64B}" type="slidenum">
              <a:rPr lang="de-DE" smtClean="0"/>
              <a:t>8</a:t>
            </a:fld>
            <a:endParaRPr lang="de-DE"/>
          </a:p>
        </p:txBody>
      </p:sp>
    </p:spTree>
    <p:extLst>
      <p:ext uri="{BB962C8B-B14F-4D97-AF65-F5344CB8AC3E}">
        <p14:creationId xmlns:p14="http://schemas.microsoft.com/office/powerpoint/2010/main" val="1646061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B2F876-A2FC-EA41-B10A-BD3F6E5DAEFB}"/>
              </a:ext>
            </a:extLst>
          </p:cNvPr>
          <p:cNvSpPr>
            <a:spLocks noGrp="1"/>
          </p:cNvSpPr>
          <p:nvPr>
            <p:ph type="title"/>
          </p:nvPr>
        </p:nvSpPr>
        <p:spPr/>
        <p:txBody>
          <a:bodyPr/>
          <a:lstStyle/>
          <a:p>
            <a:r>
              <a:rPr lang="de-DE" dirty="0"/>
              <a:t>Prima </a:t>
            </a:r>
            <a:r>
              <a:rPr lang="de-DE" dirty="0" err="1"/>
              <a:t>formulazione</a:t>
            </a:r>
            <a:r>
              <a:rPr lang="de-DE" dirty="0"/>
              <a:t> di ‚</a:t>
            </a:r>
            <a:r>
              <a:rPr lang="de-DE" dirty="0" err="1"/>
              <a:t>acts</a:t>
            </a:r>
            <a:r>
              <a:rPr lang="de-DE" dirty="0"/>
              <a:t> </a:t>
            </a:r>
            <a:r>
              <a:rPr lang="de-DE" dirty="0" err="1"/>
              <a:t>of</a:t>
            </a:r>
            <a:r>
              <a:rPr lang="de-DE" dirty="0"/>
              <a:t> </a:t>
            </a:r>
            <a:r>
              <a:rPr lang="de-DE" dirty="0" err="1"/>
              <a:t>identity</a:t>
            </a:r>
            <a:r>
              <a:rPr lang="de-DE" dirty="0"/>
              <a:t>‘ (1968)</a:t>
            </a:r>
          </a:p>
        </p:txBody>
      </p:sp>
      <p:pic>
        <p:nvPicPr>
          <p:cNvPr id="7" name="Inhaltsplatzhalter 6">
            <a:extLst>
              <a:ext uri="{FF2B5EF4-FFF2-40B4-BE49-F238E27FC236}">
                <a16:creationId xmlns:a16="http://schemas.microsoft.com/office/drawing/2014/main" id="{00283B68-EA8E-3448-8F4A-DA66973A9B18}"/>
              </a:ext>
            </a:extLst>
          </p:cNvPr>
          <p:cNvPicPr>
            <a:picLocks noGrp="1" noChangeAspect="1"/>
          </p:cNvPicPr>
          <p:nvPr>
            <p:ph idx="1"/>
          </p:nvPr>
        </p:nvPicPr>
        <p:blipFill>
          <a:blip r:embed="rId2"/>
          <a:stretch>
            <a:fillRect/>
          </a:stretch>
        </p:blipFill>
        <p:spPr>
          <a:xfrm rot="10800000">
            <a:off x="1704716" y="2374824"/>
            <a:ext cx="6207250" cy="1896163"/>
          </a:xfrm>
        </p:spPr>
      </p:pic>
      <p:sp>
        <p:nvSpPr>
          <p:cNvPr id="4" name="Fußzeilenplatzhalter 3">
            <a:extLst>
              <a:ext uri="{FF2B5EF4-FFF2-40B4-BE49-F238E27FC236}">
                <a16:creationId xmlns:a16="http://schemas.microsoft.com/office/drawing/2014/main" id="{59AC28E9-0F0E-4648-A711-3E7618DD15EB}"/>
              </a:ext>
            </a:extLst>
          </p:cNvPr>
          <p:cNvSpPr>
            <a:spLocks noGrp="1"/>
          </p:cNvSpPr>
          <p:nvPr>
            <p:ph type="ftr" sz="quarter" idx="11"/>
          </p:nvPr>
        </p:nvSpPr>
        <p:spPr/>
        <p:txBody>
          <a:bodyPr/>
          <a:lstStyle/>
          <a:p>
            <a:r>
              <a:rPr lang="de-DE"/>
              <a:t>« Actualité d’Andrée Tabouret-Keller », Journées d’études 
Strasbourg 2-3 décembre 2021, Rita Franceschini
</a:t>
            </a:r>
          </a:p>
        </p:txBody>
      </p:sp>
      <p:sp>
        <p:nvSpPr>
          <p:cNvPr id="5" name="Foliennummernplatzhalter 4">
            <a:extLst>
              <a:ext uri="{FF2B5EF4-FFF2-40B4-BE49-F238E27FC236}">
                <a16:creationId xmlns:a16="http://schemas.microsoft.com/office/drawing/2014/main" id="{2011EC15-6595-EA47-9CB8-7FD8B6D54712}"/>
              </a:ext>
            </a:extLst>
          </p:cNvPr>
          <p:cNvSpPr>
            <a:spLocks noGrp="1"/>
          </p:cNvSpPr>
          <p:nvPr>
            <p:ph type="sldNum" sz="quarter" idx="12"/>
          </p:nvPr>
        </p:nvSpPr>
        <p:spPr/>
        <p:txBody>
          <a:bodyPr/>
          <a:lstStyle/>
          <a:p>
            <a:fld id="{16FDE0F0-5467-5C44-B513-D0E70B0DC64B}" type="slidenum">
              <a:rPr lang="de-DE" smtClean="0"/>
              <a:t>9</a:t>
            </a:fld>
            <a:endParaRPr lang="de-DE"/>
          </a:p>
        </p:txBody>
      </p:sp>
    </p:spTree>
    <p:extLst>
      <p:ext uri="{BB962C8B-B14F-4D97-AF65-F5344CB8AC3E}">
        <p14:creationId xmlns:p14="http://schemas.microsoft.com/office/powerpoint/2010/main" val="2294869923"/>
      </p:ext>
    </p:extLst>
  </p:cSld>
  <p:clrMapOvr>
    <a:masterClrMapping/>
  </p:clrMapOvr>
</p:sld>
</file>

<file path=ppt/theme/theme1.xml><?xml version="1.0" encoding="utf-8"?>
<a:theme xmlns:a="http://schemas.openxmlformats.org/drawingml/2006/main" name="Galerie">
  <a:themeElements>
    <a:clrScheme name="Galerie">
      <a:dk1>
        <a:sysClr val="windowText" lastClr="000000"/>
      </a:dk1>
      <a:lt1>
        <a:sysClr val="window" lastClr="FFFFFF"/>
      </a:lt1>
      <a:dk2>
        <a:srgbClr val="454545"/>
      </a:dk2>
      <a:lt2>
        <a:srgbClr val="EDEBE7"/>
      </a:lt2>
      <a:accent1>
        <a:srgbClr val="5FA534"/>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Galerie">
      <a:majorFont>
        <a:latin typeface="Palatino Linotype" panose="020405020505050303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panose="020405020505050303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e">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AC464412-510E-4F2B-8947-A0DDBD028997}"/>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{44015460-A0D8-C644-979B-C0EE3C646194}tf10001119</Template>
  <TotalTime>4</TotalTime>
  <Words>3423</Words>
  <Application>Microsoft Macintosh PowerPoint</Application>
  <PresentationFormat>Grand écran</PresentationFormat>
  <Paragraphs>251</Paragraphs>
  <Slides>29</Slides>
  <Notes>2</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29</vt:i4>
      </vt:variant>
    </vt:vector>
  </HeadingPairs>
  <TitlesOfParts>
    <vt:vector size="36" baseType="lpstr">
      <vt:lpstr>Arial</vt:lpstr>
      <vt:lpstr>Calibri</vt:lpstr>
      <vt:lpstr>Palatino Linotype</vt:lpstr>
      <vt:lpstr>Times</vt:lpstr>
      <vt:lpstr>Times New Roman</vt:lpstr>
      <vt:lpstr>Wingdings</vt:lpstr>
      <vt:lpstr>Galerie</vt:lpstr>
      <vt:lpstr>Rileggere gli ‘Acts of Identitiy” alla luce degli sviluppi recenti  </vt:lpstr>
      <vt:lpstr>Domande che hanno guidato la lettura degli AoI 1985</vt:lpstr>
      <vt:lpstr>Présentation PowerPoint</vt:lpstr>
      <vt:lpstr>I capitoli degli AoI</vt:lpstr>
      <vt:lpstr>Acts of Identity</vt:lpstr>
      <vt:lpstr>I capitoli degli AoI</vt:lpstr>
      <vt:lpstr>I capitoli degli AoI</vt:lpstr>
      <vt:lpstr>I capitoli degli AoI</vt:lpstr>
      <vt:lpstr>Prima formulazione di ‚acts of identity‘ (1968)</vt:lpstr>
      <vt:lpstr>Projection – Diffusion – Focussing (1978)</vt:lpstr>
      <vt:lpstr>I capitoli degli AoI</vt:lpstr>
      <vt:lpstr>Présentation PowerPoint</vt:lpstr>
      <vt:lpstr>Projection – Diffusion – Focussing (1978)</vt:lpstr>
      <vt:lpstr>I capitoli degli AoI</vt:lpstr>
      <vt:lpstr>Présentation PowerPoint</vt:lpstr>
      <vt:lpstr>Domande che hanno guidato la lettura degli AoI 1985</vt:lpstr>
      <vt:lpstr>1. Che novità portava, all’epoca, il volume rispetto alla discussione circostante in creolistica e in genere in sociolinguistica? 2. In che modo il loro approccio spiccava, ossia: come la comparsa degli AoI sono da contestualizzare nel discorso scientifico della fine degli anni ’80?   </vt:lpstr>
      <vt:lpstr>..mancano... p.es.:</vt:lpstr>
      <vt:lpstr>Domande che hanno guidato la lettura degli AoI 1985</vt:lpstr>
      <vt:lpstr>Présentation PowerPoint</vt:lpstr>
      <vt:lpstr>Présentation PowerPoint</vt:lpstr>
      <vt:lpstr>Domande che hanno guidato la lettura degli AoI 1985</vt:lpstr>
      <vt:lpstr>Es. focussing</vt:lpstr>
      <vt:lpstr>‚social focus‘</vt:lpstr>
      <vt:lpstr>Domande che hanno guidato la lettura degli AoI 1985</vt:lpstr>
      <vt:lpstr>Ispirazione</vt:lpstr>
      <vt:lpstr>Présentation PowerPoint</vt:lpstr>
      <vt:lpstr>Conclusioni: funzione ‚faro‘ degli AoI</vt:lpstr>
      <vt:lpstr>Indicazioni bibliografiche supplementari</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Rileggere gli ‘Acts of Identitiy” alla luce degli sviluppi recenti  </dc:title>
  <dc:creator>Franceschini Rita</dc:creator>
  <cp:lastModifiedBy>Microsoft Office User</cp:lastModifiedBy>
  <cp:revision>89</cp:revision>
  <cp:lastPrinted>2021-11-30T11:19:33Z</cp:lastPrinted>
  <dcterms:created xsi:type="dcterms:W3CDTF">2021-11-27T11:56:27Z</dcterms:created>
  <dcterms:modified xsi:type="dcterms:W3CDTF">2021-11-30T17:11:54Z</dcterms:modified>
</cp:coreProperties>
</file>