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22" r:id="rId3"/>
    <p:sldId id="352" r:id="rId4"/>
    <p:sldId id="324" r:id="rId5"/>
    <p:sldId id="321" r:id="rId6"/>
    <p:sldId id="329" r:id="rId7"/>
    <p:sldId id="332" r:id="rId8"/>
    <p:sldId id="353" r:id="rId9"/>
    <p:sldId id="377" r:id="rId10"/>
    <p:sldId id="336" r:id="rId11"/>
    <p:sldId id="338" r:id="rId12"/>
    <p:sldId id="339" r:id="rId13"/>
    <p:sldId id="341" r:id="rId14"/>
    <p:sldId id="343" r:id="rId15"/>
    <p:sldId id="355" r:id="rId16"/>
    <p:sldId id="344" r:id="rId17"/>
    <p:sldId id="378" r:id="rId18"/>
    <p:sldId id="348" r:id="rId19"/>
    <p:sldId id="356" r:id="rId20"/>
    <p:sldId id="357" r:id="rId21"/>
    <p:sldId id="361" r:id="rId22"/>
    <p:sldId id="362" r:id="rId23"/>
    <p:sldId id="363" r:id="rId24"/>
    <p:sldId id="365" r:id="rId25"/>
    <p:sldId id="366" r:id="rId26"/>
    <p:sldId id="279" r:id="rId27"/>
    <p:sldId id="370" r:id="rId28"/>
    <p:sldId id="371" r:id="rId29"/>
    <p:sldId id="319" r:id="rId30"/>
    <p:sldId id="368" r:id="rId31"/>
    <p:sldId id="375" r:id="rId32"/>
    <p:sldId id="374" r:id="rId33"/>
    <p:sldId id="373" r:id="rId34"/>
    <p:sldId id="350" r:id="rId35"/>
    <p:sldId id="376" r:id="rId36"/>
    <p:sldId id="372"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34872-DE56-415A-84AD-99BCB9B93C9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C4913C7F-D0CA-49B5-9839-0D15151968B2}">
      <dgm:prSet phldrT="[Texte]" custT="1"/>
      <dgm:spPr/>
      <dgm:t>
        <a:bodyPr/>
        <a:lstStyle/>
        <a:p>
          <a:pPr>
            <a:lnSpc>
              <a:spcPct val="100000"/>
            </a:lnSpc>
          </a:pPr>
          <a:endParaRPr lang="fr-FR" sz="1600" b="0" dirty="0">
            <a:solidFill>
              <a:schemeClr val="tx1"/>
            </a:solidFill>
          </a:endParaRPr>
        </a:p>
      </dgm:t>
    </dgm:pt>
    <dgm:pt modelId="{AFA0EAFB-D612-46A6-87F0-3F45A0E2F1A3}" type="sibTrans" cxnId="{82E829A9-FFD7-43AA-B57D-A58A72EEFC27}">
      <dgm:prSet/>
      <dgm:spPr/>
      <dgm:t>
        <a:bodyPr/>
        <a:lstStyle/>
        <a:p>
          <a:endParaRPr lang="fr-FR"/>
        </a:p>
      </dgm:t>
    </dgm:pt>
    <dgm:pt modelId="{FB0730E2-CCEC-4B3B-9186-911C3E921407}" type="parTrans" cxnId="{82E829A9-FFD7-43AA-B57D-A58A72EEFC27}">
      <dgm:prSet/>
      <dgm:spPr/>
      <dgm:t>
        <a:bodyPr/>
        <a:lstStyle/>
        <a:p>
          <a:endParaRPr lang="fr-FR"/>
        </a:p>
      </dgm:t>
    </dgm:pt>
    <dgm:pt modelId="{0B670934-DB0C-4F80-AC48-4054E16A5322}" type="pres">
      <dgm:prSet presAssocID="{3D334872-DE56-415A-84AD-99BCB9B93C9F}" presName="arrowDiagram" presStyleCnt="0">
        <dgm:presLayoutVars>
          <dgm:chMax val="5"/>
          <dgm:dir/>
          <dgm:resizeHandles val="exact"/>
        </dgm:presLayoutVars>
      </dgm:prSet>
      <dgm:spPr/>
      <dgm:t>
        <a:bodyPr/>
        <a:lstStyle/>
        <a:p>
          <a:endParaRPr lang="fr-FR"/>
        </a:p>
      </dgm:t>
    </dgm:pt>
    <dgm:pt modelId="{47A1B622-F384-405A-B865-6735C5FF0578}" type="pres">
      <dgm:prSet presAssocID="{3D334872-DE56-415A-84AD-99BCB9B93C9F}" presName="arrow" presStyleLbl="bgShp" presStyleIdx="0" presStyleCnt="1" custScaleY="95759" custLinFactNeighborX="2277" custLinFactNeighborY="-744"/>
      <dgm:spPr/>
    </dgm:pt>
    <dgm:pt modelId="{01BA6AFB-7337-4883-8B3B-FDA2694460F0}" type="pres">
      <dgm:prSet presAssocID="{3D334872-DE56-415A-84AD-99BCB9B93C9F}" presName="arrowDiagram1" presStyleCnt="0">
        <dgm:presLayoutVars>
          <dgm:bulletEnabled val="1"/>
        </dgm:presLayoutVars>
      </dgm:prSet>
      <dgm:spPr/>
    </dgm:pt>
    <dgm:pt modelId="{BCF2F623-352B-4CC4-A485-B68F8027E570}" type="pres">
      <dgm:prSet presAssocID="{C4913C7F-D0CA-49B5-9839-0D15151968B2}" presName="bullet1" presStyleLbl="node1" presStyleIdx="0" presStyleCnt="1" custScaleX="161952" custScaleY="138138" custLinFactX="-100000" custLinFactNeighborX="-115541" custLinFactNeighborY="45644"/>
      <dgm:spPr/>
    </dgm:pt>
    <dgm:pt modelId="{63D3B40F-F1B7-4AD6-BCD0-AFCAED60E496}" type="pres">
      <dgm:prSet presAssocID="{C4913C7F-D0CA-49B5-9839-0D15151968B2}" presName="textBox1" presStyleLbl="revTx" presStyleIdx="0" presStyleCnt="1">
        <dgm:presLayoutVars>
          <dgm:bulletEnabled val="1"/>
        </dgm:presLayoutVars>
      </dgm:prSet>
      <dgm:spPr/>
      <dgm:t>
        <a:bodyPr/>
        <a:lstStyle/>
        <a:p>
          <a:endParaRPr lang="fr-FR"/>
        </a:p>
      </dgm:t>
    </dgm:pt>
  </dgm:ptLst>
  <dgm:cxnLst>
    <dgm:cxn modelId="{152BEF94-E941-4343-8890-CF17347FE681}" type="presOf" srcId="{3D334872-DE56-415A-84AD-99BCB9B93C9F}" destId="{0B670934-DB0C-4F80-AC48-4054E16A5322}" srcOrd="0" destOrd="0" presId="urn:microsoft.com/office/officeart/2005/8/layout/arrow2"/>
    <dgm:cxn modelId="{82E829A9-FFD7-43AA-B57D-A58A72EEFC27}" srcId="{3D334872-DE56-415A-84AD-99BCB9B93C9F}" destId="{C4913C7F-D0CA-49B5-9839-0D15151968B2}" srcOrd="0" destOrd="0" parTransId="{FB0730E2-CCEC-4B3B-9186-911C3E921407}" sibTransId="{AFA0EAFB-D612-46A6-87F0-3F45A0E2F1A3}"/>
    <dgm:cxn modelId="{4765A47F-8510-4638-9348-AAD23EB90EFD}" type="presOf" srcId="{C4913C7F-D0CA-49B5-9839-0D15151968B2}" destId="{63D3B40F-F1B7-4AD6-BCD0-AFCAED60E496}" srcOrd="0" destOrd="0" presId="urn:microsoft.com/office/officeart/2005/8/layout/arrow2"/>
    <dgm:cxn modelId="{B661376F-8F1C-4813-923E-BD9362E6F2E9}" type="presParOf" srcId="{0B670934-DB0C-4F80-AC48-4054E16A5322}" destId="{47A1B622-F384-405A-B865-6735C5FF0578}" srcOrd="0" destOrd="0" presId="urn:microsoft.com/office/officeart/2005/8/layout/arrow2"/>
    <dgm:cxn modelId="{C6399B54-53B4-4BAA-8C35-B7C1A175F795}" type="presParOf" srcId="{0B670934-DB0C-4F80-AC48-4054E16A5322}" destId="{01BA6AFB-7337-4883-8B3B-FDA2694460F0}" srcOrd="1" destOrd="0" presId="urn:microsoft.com/office/officeart/2005/8/layout/arrow2"/>
    <dgm:cxn modelId="{B17651E0-DE70-46A7-9FC5-73F01F0613B3}" type="presParOf" srcId="{01BA6AFB-7337-4883-8B3B-FDA2694460F0}" destId="{BCF2F623-352B-4CC4-A485-B68F8027E570}" srcOrd="0" destOrd="0" presId="urn:microsoft.com/office/officeart/2005/8/layout/arrow2"/>
    <dgm:cxn modelId="{DF1DEAA8-54AE-4980-BE36-95140D72759D}" type="presParOf" srcId="{01BA6AFB-7337-4883-8B3B-FDA2694460F0}" destId="{63D3B40F-F1B7-4AD6-BCD0-AFCAED60E496}"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E7AA7-AE72-45B0-AADC-E692B43E11D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2AA2FAF5-9E1F-4B71-8F55-245040D15F6B}">
      <dgm:prSet phldrT="[Texte]" custT="1"/>
      <dgm:spPr/>
      <dgm:t>
        <a:bodyPr/>
        <a:lstStyle/>
        <a:p>
          <a:r>
            <a:rPr lang="fr-FR" sz="1200" b="1" dirty="0"/>
            <a:t>Débattre en mobilisant le milieu de vie des élèves</a:t>
          </a:r>
        </a:p>
      </dgm:t>
    </dgm:pt>
    <dgm:pt modelId="{B8E45D6F-E291-439A-AD44-6C469D2C4463}" type="parTrans" cxnId="{EBEEBB20-C898-4DEE-A4B6-8D5ABE6DD2D5}">
      <dgm:prSet/>
      <dgm:spPr/>
      <dgm:t>
        <a:bodyPr/>
        <a:lstStyle/>
        <a:p>
          <a:endParaRPr lang="fr-FR"/>
        </a:p>
      </dgm:t>
    </dgm:pt>
    <dgm:pt modelId="{9F96FECF-74B3-48AA-9225-F9951824482D}" type="sibTrans" cxnId="{EBEEBB20-C898-4DEE-A4B6-8D5ABE6DD2D5}">
      <dgm:prSet/>
      <dgm:spPr/>
      <dgm:t>
        <a:bodyPr/>
        <a:lstStyle/>
        <a:p>
          <a:endParaRPr lang="fr-FR"/>
        </a:p>
      </dgm:t>
    </dgm:pt>
    <dgm:pt modelId="{B0F61D7B-27D4-4E04-B6E8-2FF18C0638CE}">
      <dgm:prSet phldrT="[Texte]"/>
      <dgm:spPr/>
      <dgm:t>
        <a:bodyPr/>
        <a:lstStyle/>
        <a:p>
          <a:r>
            <a:rPr lang="fr-FR" b="1" dirty="0"/>
            <a:t>Des manières d’être </a:t>
          </a:r>
          <a:endParaRPr lang="fr-FR" dirty="0"/>
        </a:p>
      </dgm:t>
    </dgm:pt>
    <dgm:pt modelId="{C88E6605-2DCE-4682-B989-7097D55FCA18}" type="parTrans" cxnId="{D5CAB05B-D6FF-4D44-9B4A-2B3AC6C1B5D8}">
      <dgm:prSet/>
      <dgm:spPr/>
      <dgm:t>
        <a:bodyPr/>
        <a:lstStyle/>
        <a:p>
          <a:endParaRPr lang="fr-FR"/>
        </a:p>
      </dgm:t>
    </dgm:pt>
    <dgm:pt modelId="{A81C26D4-C47E-476B-8ADF-CB5173E6D895}" type="sibTrans" cxnId="{D5CAB05B-D6FF-4D44-9B4A-2B3AC6C1B5D8}">
      <dgm:prSet/>
      <dgm:spPr/>
      <dgm:t>
        <a:bodyPr/>
        <a:lstStyle/>
        <a:p>
          <a:endParaRPr lang="fr-FR"/>
        </a:p>
      </dgm:t>
    </dgm:pt>
    <dgm:pt modelId="{5F2D59AD-456B-4696-8B13-5C1F6F540F46}">
      <dgm:prSet phldrT="[Texte]"/>
      <dgm:spPr/>
      <dgm:t>
        <a:bodyPr/>
        <a:lstStyle/>
        <a:p>
          <a:r>
            <a:rPr lang="fr-FR" b="1" dirty="0"/>
            <a:t>Des manières de faire </a:t>
          </a:r>
          <a:endParaRPr lang="fr-FR" dirty="0"/>
        </a:p>
      </dgm:t>
    </dgm:pt>
    <dgm:pt modelId="{3B0F0FAF-5A51-4B14-A4C3-14C78AE99BA2}" type="parTrans" cxnId="{B86A5532-BB10-4DED-A975-5648C5A6B845}">
      <dgm:prSet/>
      <dgm:spPr/>
      <dgm:t>
        <a:bodyPr/>
        <a:lstStyle/>
        <a:p>
          <a:endParaRPr lang="fr-FR"/>
        </a:p>
      </dgm:t>
    </dgm:pt>
    <dgm:pt modelId="{C06C24B7-18C5-492A-B48B-FB3D6A5B1247}" type="sibTrans" cxnId="{B86A5532-BB10-4DED-A975-5648C5A6B845}">
      <dgm:prSet/>
      <dgm:spPr/>
      <dgm:t>
        <a:bodyPr/>
        <a:lstStyle/>
        <a:p>
          <a:endParaRPr lang="fr-FR"/>
        </a:p>
      </dgm:t>
    </dgm:pt>
    <dgm:pt modelId="{48D5E0C7-B86E-4BDE-B90C-4CB68125CBFC}">
      <dgm:prSet phldrT="[Texte]"/>
      <dgm:spPr/>
      <dgm:t>
        <a:bodyPr/>
        <a:lstStyle/>
        <a:p>
          <a:r>
            <a:rPr lang="fr-FR" b="1" dirty="0"/>
            <a:t>Des manières de penser </a:t>
          </a:r>
          <a:endParaRPr lang="fr-FR" dirty="0"/>
        </a:p>
      </dgm:t>
    </dgm:pt>
    <dgm:pt modelId="{E83DA391-135C-4A71-AB51-C53003B3E280}" type="parTrans" cxnId="{C5F50832-A896-414B-81A9-283253A0109A}">
      <dgm:prSet/>
      <dgm:spPr/>
      <dgm:t>
        <a:bodyPr/>
        <a:lstStyle/>
        <a:p>
          <a:endParaRPr lang="fr-FR"/>
        </a:p>
      </dgm:t>
    </dgm:pt>
    <dgm:pt modelId="{D3BF17C8-FF80-476C-86FA-555AF14BE82A}" type="sibTrans" cxnId="{C5F50832-A896-414B-81A9-283253A0109A}">
      <dgm:prSet/>
      <dgm:spPr/>
      <dgm:t>
        <a:bodyPr/>
        <a:lstStyle/>
        <a:p>
          <a:endParaRPr lang="fr-FR"/>
        </a:p>
      </dgm:t>
    </dgm:pt>
    <dgm:pt modelId="{1AB58CA4-AA72-4723-A49C-98182C85061B}">
      <dgm:prSet/>
      <dgm:spPr/>
      <dgm:t>
        <a:bodyPr/>
        <a:lstStyle/>
        <a:p>
          <a:endParaRPr lang="fr-FR" dirty="0"/>
        </a:p>
      </dgm:t>
    </dgm:pt>
    <dgm:pt modelId="{87FBF2CA-2627-4CF1-AE05-75F9B5F449E2}" type="parTrans" cxnId="{482CA31B-3CDC-467D-ADD7-76A92B714347}">
      <dgm:prSet/>
      <dgm:spPr/>
      <dgm:t>
        <a:bodyPr/>
        <a:lstStyle/>
        <a:p>
          <a:endParaRPr lang="fr-FR"/>
        </a:p>
      </dgm:t>
    </dgm:pt>
    <dgm:pt modelId="{7E6888D9-A31F-4E1B-9225-7FF4680DAB78}" type="sibTrans" cxnId="{482CA31B-3CDC-467D-ADD7-76A92B714347}">
      <dgm:prSet/>
      <dgm:spPr/>
      <dgm:t>
        <a:bodyPr/>
        <a:lstStyle/>
        <a:p>
          <a:endParaRPr lang="fr-FR"/>
        </a:p>
      </dgm:t>
    </dgm:pt>
    <dgm:pt modelId="{D784179A-57FA-4977-8321-D3920D226E7A}" type="pres">
      <dgm:prSet presAssocID="{896E7AA7-AE72-45B0-AADC-E692B43E11D8}" presName="Name0" presStyleCnt="0">
        <dgm:presLayoutVars>
          <dgm:chMax val="1"/>
          <dgm:dir/>
          <dgm:animLvl val="ctr"/>
          <dgm:resizeHandles val="exact"/>
        </dgm:presLayoutVars>
      </dgm:prSet>
      <dgm:spPr/>
      <dgm:t>
        <a:bodyPr/>
        <a:lstStyle/>
        <a:p>
          <a:endParaRPr lang="fr-FR"/>
        </a:p>
      </dgm:t>
    </dgm:pt>
    <dgm:pt modelId="{A19202D5-18FB-42F8-AE32-F1766A728334}" type="pres">
      <dgm:prSet presAssocID="{2AA2FAF5-9E1F-4B71-8F55-245040D15F6B}" presName="centerShape" presStyleLbl="node0" presStyleIdx="0" presStyleCnt="1"/>
      <dgm:spPr/>
      <dgm:t>
        <a:bodyPr/>
        <a:lstStyle/>
        <a:p>
          <a:endParaRPr lang="fr-FR"/>
        </a:p>
      </dgm:t>
    </dgm:pt>
    <dgm:pt modelId="{3211F93A-10DA-472A-B267-DF0016F55E40}" type="pres">
      <dgm:prSet presAssocID="{B0F61D7B-27D4-4E04-B6E8-2FF18C0638CE}" presName="node" presStyleLbl="node1" presStyleIdx="0" presStyleCnt="3">
        <dgm:presLayoutVars>
          <dgm:bulletEnabled val="1"/>
        </dgm:presLayoutVars>
      </dgm:prSet>
      <dgm:spPr/>
      <dgm:t>
        <a:bodyPr/>
        <a:lstStyle/>
        <a:p>
          <a:endParaRPr lang="fr-FR"/>
        </a:p>
      </dgm:t>
    </dgm:pt>
    <dgm:pt modelId="{D70BE6A3-6B25-4AB0-9403-6A6ECB4BF920}" type="pres">
      <dgm:prSet presAssocID="{B0F61D7B-27D4-4E04-B6E8-2FF18C0638CE}" presName="dummy" presStyleCnt="0"/>
      <dgm:spPr/>
    </dgm:pt>
    <dgm:pt modelId="{0F820598-86DB-48C1-B3E2-265163C8421E}" type="pres">
      <dgm:prSet presAssocID="{A81C26D4-C47E-476B-8ADF-CB5173E6D895}" presName="sibTrans" presStyleLbl="sibTrans2D1" presStyleIdx="0" presStyleCnt="3"/>
      <dgm:spPr/>
      <dgm:t>
        <a:bodyPr/>
        <a:lstStyle/>
        <a:p>
          <a:endParaRPr lang="fr-FR"/>
        </a:p>
      </dgm:t>
    </dgm:pt>
    <dgm:pt modelId="{6BB39E34-F3C3-4544-9A8A-727D249C921D}" type="pres">
      <dgm:prSet presAssocID="{5F2D59AD-456B-4696-8B13-5C1F6F540F46}" presName="node" presStyleLbl="node1" presStyleIdx="1" presStyleCnt="3" custScaleX="120656" custScaleY="101867" custRadScaleRad="91047" custRadScaleInc="-76005">
        <dgm:presLayoutVars>
          <dgm:bulletEnabled val="1"/>
        </dgm:presLayoutVars>
      </dgm:prSet>
      <dgm:spPr/>
      <dgm:t>
        <a:bodyPr/>
        <a:lstStyle/>
        <a:p>
          <a:endParaRPr lang="fr-FR"/>
        </a:p>
      </dgm:t>
    </dgm:pt>
    <dgm:pt modelId="{621EAF9E-267F-448C-934A-D5EBA03344B4}" type="pres">
      <dgm:prSet presAssocID="{5F2D59AD-456B-4696-8B13-5C1F6F540F46}" presName="dummy" presStyleCnt="0"/>
      <dgm:spPr/>
    </dgm:pt>
    <dgm:pt modelId="{85FC9312-B674-409B-B629-6C13BACD4D90}" type="pres">
      <dgm:prSet presAssocID="{C06C24B7-18C5-492A-B48B-FB3D6A5B1247}" presName="sibTrans" presStyleLbl="sibTrans2D1" presStyleIdx="1" presStyleCnt="3" custScaleY="136633"/>
      <dgm:spPr/>
      <dgm:t>
        <a:bodyPr/>
        <a:lstStyle/>
        <a:p>
          <a:endParaRPr lang="fr-FR"/>
        </a:p>
      </dgm:t>
    </dgm:pt>
    <dgm:pt modelId="{8EE27568-250A-462E-8923-27B27848F8BF}" type="pres">
      <dgm:prSet presAssocID="{48D5E0C7-B86E-4BDE-B90C-4CB68125CBFC}" presName="node" presStyleLbl="node1" presStyleIdx="2" presStyleCnt="3" custScaleX="113971" custScaleY="107249" custRadScaleRad="95517" custRadScaleInc="78623">
        <dgm:presLayoutVars>
          <dgm:bulletEnabled val="1"/>
        </dgm:presLayoutVars>
      </dgm:prSet>
      <dgm:spPr/>
      <dgm:t>
        <a:bodyPr/>
        <a:lstStyle/>
        <a:p>
          <a:endParaRPr lang="fr-FR"/>
        </a:p>
      </dgm:t>
    </dgm:pt>
    <dgm:pt modelId="{5F4D5EDA-DA3A-410B-81B3-CBD5E9FF8F2E}" type="pres">
      <dgm:prSet presAssocID="{48D5E0C7-B86E-4BDE-B90C-4CB68125CBFC}" presName="dummy" presStyleCnt="0"/>
      <dgm:spPr/>
    </dgm:pt>
    <dgm:pt modelId="{D11FDC57-6AD5-4BB9-A490-E0B0283EED3D}" type="pres">
      <dgm:prSet presAssocID="{D3BF17C8-FF80-476C-86FA-555AF14BE82A}" presName="sibTrans" presStyleLbl="sibTrans2D1" presStyleIdx="2" presStyleCnt="3"/>
      <dgm:spPr/>
      <dgm:t>
        <a:bodyPr/>
        <a:lstStyle/>
        <a:p>
          <a:endParaRPr lang="fr-FR"/>
        </a:p>
      </dgm:t>
    </dgm:pt>
  </dgm:ptLst>
  <dgm:cxnLst>
    <dgm:cxn modelId="{D5CAB05B-D6FF-4D44-9B4A-2B3AC6C1B5D8}" srcId="{2AA2FAF5-9E1F-4B71-8F55-245040D15F6B}" destId="{B0F61D7B-27D4-4E04-B6E8-2FF18C0638CE}" srcOrd="0" destOrd="0" parTransId="{C88E6605-2DCE-4682-B989-7097D55FCA18}" sibTransId="{A81C26D4-C47E-476B-8ADF-CB5173E6D895}"/>
    <dgm:cxn modelId="{16FC2934-9864-455F-8F11-EC4D2CE85DC0}" type="presOf" srcId="{896E7AA7-AE72-45B0-AADC-E692B43E11D8}" destId="{D784179A-57FA-4977-8321-D3920D226E7A}" srcOrd="0" destOrd="0" presId="urn:microsoft.com/office/officeart/2005/8/layout/radial6"/>
    <dgm:cxn modelId="{9CF33D5B-6159-454F-B697-0AC25EC8E7F2}" type="presOf" srcId="{A81C26D4-C47E-476B-8ADF-CB5173E6D895}" destId="{0F820598-86DB-48C1-B3E2-265163C8421E}" srcOrd="0" destOrd="0" presId="urn:microsoft.com/office/officeart/2005/8/layout/radial6"/>
    <dgm:cxn modelId="{482CA31B-3CDC-467D-ADD7-76A92B714347}" srcId="{896E7AA7-AE72-45B0-AADC-E692B43E11D8}" destId="{1AB58CA4-AA72-4723-A49C-98182C85061B}" srcOrd="1" destOrd="0" parTransId="{87FBF2CA-2627-4CF1-AE05-75F9B5F449E2}" sibTransId="{7E6888D9-A31F-4E1B-9225-7FF4680DAB78}"/>
    <dgm:cxn modelId="{FDB13477-E73D-48A9-A857-710D8451C1D6}" type="presOf" srcId="{2AA2FAF5-9E1F-4B71-8F55-245040D15F6B}" destId="{A19202D5-18FB-42F8-AE32-F1766A728334}" srcOrd="0" destOrd="0" presId="urn:microsoft.com/office/officeart/2005/8/layout/radial6"/>
    <dgm:cxn modelId="{820D7A9A-BBD9-4034-AC4D-56FD997381A2}" type="presOf" srcId="{B0F61D7B-27D4-4E04-B6E8-2FF18C0638CE}" destId="{3211F93A-10DA-472A-B267-DF0016F55E40}" srcOrd="0" destOrd="0" presId="urn:microsoft.com/office/officeart/2005/8/layout/radial6"/>
    <dgm:cxn modelId="{73599996-4930-4A75-BE68-E97C20FD06DB}" type="presOf" srcId="{48D5E0C7-B86E-4BDE-B90C-4CB68125CBFC}" destId="{8EE27568-250A-462E-8923-27B27848F8BF}" srcOrd="0" destOrd="0" presId="urn:microsoft.com/office/officeart/2005/8/layout/radial6"/>
    <dgm:cxn modelId="{B297EFA3-F86E-4EC3-A89C-1EB507BDB005}" type="presOf" srcId="{C06C24B7-18C5-492A-B48B-FB3D6A5B1247}" destId="{85FC9312-B674-409B-B629-6C13BACD4D90}" srcOrd="0" destOrd="0" presId="urn:microsoft.com/office/officeart/2005/8/layout/radial6"/>
    <dgm:cxn modelId="{C5F50832-A896-414B-81A9-283253A0109A}" srcId="{2AA2FAF5-9E1F-4B71-8F55-245040D15F6B}" destId="{48D5E0C7-B86E-4BDE-B90C-4CB68125CBFC}" srcOrd="2" destOrd="0" parTransId="{E83DA391-135C-4A71-AB51-C53003B3E280}" sibTransId="{D3BF17C8-FF80-476C-86FA-555AF14BE82A}"/>
    <dgm:cxn modelId="{7FDCAE52-376F-4FAD-8C00-545CC777BBEC}" type="presOf" srcId="{D3BF17C8-FF80-476C-86FA-555AF14BE82A}" destId="{D11FDC57-6AD5-4BB9-A490-E0B0283EED3D}" srcOrd="0" destOrd="0" presId="urn:microsoft.com/office/officeart/2005/8/layout/radial6"/>
    <dgm:cxn modelId="{B86A5532-BB10-4DED-A975-5648C5A6B845}" srcId="{2AA2FAF5-9E1F-4B71-8F55-245040D15F6B}" destId="{5F2D59AD-456B-4696-8B13-5C1F6F540F46}" srcOrd="1" destOrd="0" parTransId="{3B0F0FAF-5A51-4B14-A4C3-14C78AE99BA2}" sibTransId="{C06C24B7-18C5-492A-B48B-FB3D6A5B1247}"/>
    <dgm:cxn modelId="{EBEEBB20-C898-4DEE-A4B6-8D5ABE6DD2D5}" srcId="{896E7AA7-AE72-45B0-AADC-E692B43E11D8}" destId="{2AA2FAF5-9E1F-4B71-8F55-245040D15F6B}" srcOrd="0" destOrd="0" parTransId="{B8E45D6F-E291-439A-AD44-6C469D2C4463}" sibTransId="{9F96FECF-74B3-48AA-9225-F9951824482D}"/>
    <dgm:cxn modelId="{55DBFC23-F3F3-47DA-9E28-5CA4D0D06303}" type="presOf" srcId="{5F2D59AD-456B-4696-8B13-5C1F6F540F46}" destId="{6BB39E34-F3C3-4544-9A8A-727D249C921D}" srcOrd="0" destOrd="0" presId="urn:microsoft.com/office/officeart/2005/8/layout/radial6"/>
    <dgm:cxn modelId="{F0709EFF-F986-4C7D-A12E-EB8038BE0A63}" type="presParOf" srcId="{D784179A-57FA-4977-8321-D3920D226E7A}" destId="{A19202D5-18FB-42F8-AE32-F1766A728334}" srcOrd="0" destOrd="0" presId="urn:microsoft.com/office/officeart/2005/8/layout/radial6"/>
    <dgm:cxn modelId="{70B5E9DB-DBE1-4B28-BE5C-7081B45B60AC}" type="presParOf" srcId="{D784179A-57FA-4977-8321-D3920D226E7A}" destId="{3211F93A-10DA-472A-B267-DF0016F55E40}" srcOrd="1" destOrd="0" presId="urn:microsoft.com/office/officeart/2005/8/layout/radial6"/>
    <dgm:cxn modelId="{7E957730-0103-4357-A93A-667FE4F2B624}" type="presParOf" srcId="{D784179A-57FA-4977-8321-D3920D226E7A}" destId="{D70BE6A3-6B25-4AB0-9403-6A6ECB4BF920}" srcOrd="2" destOrd="0" presId="urn:microsoft.com/office/officeart/2005/8/layout/radial6"/>
    <dgm:cxn modelId="{E157E19D-86A1-422F-BCE8-B1FF9D451E54}" type="presParOf" srcId="{D784179A-57FA-4977-8321-D3920D226E7A}" destId="{0F820598-86DB-48C1-B3E2-265163C8421E}" srcOrd="3" destOrd="0" presId="urn:microsoft.com/office/officeart/2005/8/layout/radial6"/>
    <dgm:cxn modelId="{3F714504-F572-484C-8368-21D890B8AC7A}" type="presParOf" srcId="{D784179A-57FA-4977-8321-D3920D226E7A}" destId="{6BB39E34-F3C3-4544-9A8A-727D249C921D}" srcOrd="4" destOrd="0" presId="urn:microsoft.com/office/officeart/2005/8/layout/radial6"/>
    <dgm:cxn modelId="{ACCF32C6-7FB1-445B-A1B6-40624F542706}" type="presParOf" srcId="{D784179A-57FA-4977-8321-D3920D226E7A}" destId="{621EAF9E-267F-448C-934A-D5EBA03344B4}" srcOrd="5" destOrd="0" presId="urn:microsoft.com/office/officeart/2005/8/layout/radial6"/>
    <dgm:cxn modelId="{5AAD4FF1-8BBE-4B2F-9A95-C94DE3F36099}" type="presParOf" srcId="{D784179A-57FA-4977-8321-D3920D226E7A}" destId="{85FC9312-B674-409B-B629-6C13BACD4D90}" srcOrd="6" destOrd="0" presId="urn:microsoft.com/office/officeart/2005/8/layout/radial6"/>
    <dgm:cxn modelId="{67C37B6D-A90B-453E-9B8E-4A2DC60C642C}" type="presParOf" srcId="{D784179A-57FA-4977-8321-D3920D226E7A}" destId="{8EE27568-250A-462E-8923-27B27848F8BF}" srcOrd="7" destOrd="0" presId="urn:microsoft.com/office/officeart/2005/8/layout/radial6"/>
    <dgm:cxn modelId="{C60F9F6D-CFF1-419D-BCB4-D403A9A552EC}" type="presParOf" srcId="{D784179A-57FA-4977-8321-D3920D226E7A}" destId="{5F4D5EDA-DA3A-410B-81B3-CBD5E9FF8F2E}" srcOrd="8" destOrd="0" presId="urn:microsoft.com/office/officeart/2005/8/layout/radial6"/>
    <dgm:cxn modelId="{336AD1BE-0F27-430F-8D75-5D287E1022F1}" type="presParOf" srcId="{D784179A-57FA-4977-8321-D3920D226E7A}" destId="{D11FDC57-6AD5-4BB9-A490-E0B0283EED3D}"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A1B622-F384-405A-B865-6735C5FF0578}">
      <dsp:nvSpPr>
        <dsp:cNvPr id="0" name=""/>
        <dsp:cNvSpPr/>
      </dsp:nvSpPr>
      <dsp:spPr>
        <a:xfrm>
          <a:off x="0" y="891278"/>
          <a:ext cx="8172400" cy="489113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2F623-352B-4CC4-A485-B68F8027E570}">
      <dsp:nvSpPr>
        <dsp:cNvPr id="0" name=""/>
        <dsp:cNvSpPr/>
      </dsp:nvSpPr>
      <dsp:spPr>
        <a:xfrm>
          <a:off x="4744710" y="2017536"/>
          <a:ext cx="979417" cy="835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3B40F-F1B7-4AD6-BCD0-AFCAED60E496}">
      <dsp:nvSpPr>
        <dsp:cNvPr id="0" name=""/>
        <dsp:cNvSpPr/>
      </dsp:nvSpPr>
      <dsp:spPr>
        <a:xfrm>
          <a:off x="3268960" y="2159200"/>
          <a:ext cx="3268960" cy="3769519"/>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449" bIns="0" numCol="1" spcCol="1270" anchor="t" anchorCtr="0">
          <a:noAutofit/>
        </a:bodyPr>
        <a:lstStyle/>
        <a:p>
          <a:pPr lvl="0" algn="r" defTabSz="711200">
            <a:lnSpc>
              <a:spcPct val="100000"/>
            </a:lnSpc>
            <a:spcBef>
              <a:spcPct val="0"/>
            </a:spcBef>
            <a:spcAft>
              <a:spcPct val="35000"/>
            </a:spcAft>
          </a:pPr>
          <a:endParaRPr lang="fr-FR" sz="1600" b="0" kern="1200" dirty="0">
            <a:solidFill>
              <a:schemeClr val="tx1"/>
            </a:solidFill>
          </a:endParaRPr>
        </a:p>
      </dsp:txBody>
      <dsp:txXfrm>
        <a:off x="3268960" y="2159200"/>
        <a:ext cx="3268960" cy="37695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1FDC57-6AD5-4BB9-A490-E0B0283EED3D}">
      <dsp:nvSpPr>
        <dsp:cNvPr id="0" name=""/>
        <dsp:cNvSpPr/>
      </dsp:nvSpPr>
      <dsp:spPr>
        <a:xfrm>
          <a:off x="1716267" y="636519"/>
          <a:ext cx="4269469" cy="4269469"/>
        </a:xfrm>
        <a:prstGeom prst="blockArc">
          <a:avLst>
            <a:gd name="adj1" fmla="val 10879590"/>
            <a:gd name="adj2" fmla="val 16045705"/>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FC9312-B674-409B-B629-6C13BACD4D90}">
      <dsp:nvSpPr>
        <dsp:cNvPr id="0" name=""/>
        <dsp:cNvSpPr/>
      </dsp:nvSpPr>
      <dsp:spPr>
        <a:xfrm>
          <a:off x="1583561" y="-927268"/>
          <a:ext cx="4269469" cy="5833504"/>
        </a:xfrm>
        <a:prstGeom prst="blockArc">
          <a:avLst>
            <a:gd name="adj1" fmla="val 1301181"/>
            <a:gd name="adj2" fmla="val 9564312"/>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20598-86DB-48C1-B3E2-265163C8421E}">
      <dsp:nvSpPr>
        <dsp:cNvPr id="0" name=""/>
        <dsp:cNvSpPr/>
      </dsp:nvSpPr>
      <dsp:spPr>
        <a:xfrm>
          <a:off x="1435975" y="630241"/>
          <a:ext cx="4269469" cy="4269469"/>
        </a:xfrm>
        <a:prstGeom prst="blockArc">
          <a:avLst>
            <a:gd name="adj1" fmla="val 16508262"/>
            <a:gd name="adj2" fmla="val 21591851"/>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9202D5-18FB-42F8-AE32-F1766A728334}">
      <dsp:nvSpPr>
        <dsp:cNvPr id="0" name=""/>
        <dsp:cNvSpPr/>
      </dsp:nvSpPr>
      <dsp:spPr>
        <a:xfrm>
          <a:off x="2775419" y="1791330"/>
          <a:ext cx="1964046" cy="19640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a:t>Débattre en mobilisant le milieu de vie des élèves</a:t>
          </a:r>
        </a:p>
      </dsp:txBody>
      <dsp:txXfrm>
        <a:off x="2775419" y="1791330"/>
        <a:ext cx="1964046" cy="1964046"/>
      </dsp:txXfrm>
    </dsp:sp>
    <dsp:sp modelId="{3211F93A-10DA-472A-B267-DF0016F55E40}">
      <dsp:nvSpPr>
        <dsp:cNvPr id="0" name=""/>
        <dsp:cNvSpPr/>
      </dsp:nvSpPr>
      <dsp:spPr>
        <a:xfrm>
          <a:off x="3070026" y="696"/>
          <a:ext cx="1374832" cy="13748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Des manières d’être </a:t>
          </a:r>
          <a:endParaRPr lang="fr-FR" sz="1900" kern="1200" dirty="0"/>
        </a:p>
      </dsp:txBody>
      <dsp:txXfrm>
        <a:off x="3070026" y="696"/>
        <a:ext cx="1374832" cy="1374832"/>
      </dsp:txXfrm>
    </dsp:sp>
    <dsp:sp modelId="{6BB39E34-F3C3-4544-9A8A-727D249C921D}">
      <dsp:nvSpPr>
        <dsp:cNvPr id="0" name=""/>
        <dsp:cNvSpPr/>
      </dsp:nvSpPr>
      <dsp:spPr>
        <a:xfrm>
          <a:off x="4826536" y="2059783"/>
          <a:ext cx="1658817" cy="14005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Des manières de faire </a:t>
          </a:r>
          <a:endParaRPr lang="fr-FR" sz="1900" kern="1200" dirty="0"/>
        </a:p>
      </dsp:txBody>
      <dsp:txXfrm>
        <a:off x="4826536" y="2059783"/>
        <a:ext cx="1658817" cy="1400500"/>
      </dsp:txXfrm>
    </dsp:sp>
    <dsp:sp modelId="{8EE27568-250A-462E-8923-27B27848F8BF}">
      <dsp:nvSpPr>
        <dsp:cNvPr id="0" name=""/>
        <dsp:cNvSpPr/>
      </dsp:nvSpPr>
      <dsp:spPr>
        <a:xfrm>
          <a:off x="982865" y="1985734"/>
          <a:ext cx="1566910" cy="1474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Des manières de penser </a:t>
          </a:r>
          <a:endParaRPr lang="fr-FR" sz="1900" kern="1200" dirty="0"/>
        </a:p>
      </dsp:txBody>
      <dsp:txXfrm>
        <a:off x="982865" y="1985734"/>
        <a:ext cx="1566910" cy="147449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C01F4-A135-4C53-B503-84199D8F13FD}" type="datetimeFigureOut">
              <a:rPr lang="fr-FR" smtClean="0"/>
              <a:pPr/>
              <a:t>19/03/2021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18DFF-F578-44F9-A3F0-7215AF67E79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E1A4023E-0CB7-41A0-9924-2F76814388B8}" type="datetime1">
              <a:rPr lang="fr-FR" smtClean="0"/>
              <a:pPr/>
              <a:t>19/03/2021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54DD4E73-3B10-47E5-9C73-63E02DE5B48C}"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A7090F5-EC8F-40C9-99F7-C1DB491B5A1B}" type="datetime1">
              <a:rPr lang="fr-FR" smtClean="0"/>
              <a:pPr/>
              <a:t>19/03/2021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DD4E73-3B10-47E5-9C73-63E02DE5B48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C9C6D4-A1F4-4A36-8915-54C9970AE37A}" type="datetime1">
              <a:rPr lang="fr-FR" smtClean="0"/>
              <a:pPr/>
              <a:t>19/03/2021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DD4E73-3B10-47E5-9C73-63E02DE5B48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3ADCCEC-708E-4D3B-A283-9AAB3A2892E1}" type="datetime1">
              <a:rPr lang="fr-FR" smtClean="0"/>
              <a:pPr/>
              <a:t>19/03/2021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DD4E73-3B10-47E5-9C73-63E02DE5B48C}"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605B2D9-0CC2-4E97-99AF-B6441C293E3F}" type="datetime1">
              <a:rPr lang="fr-FR" smtClean="0"/>
              <a:pPr/>
              <a:t>19/03/2021</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54DD4E73-3B10-47E5-9C73-63E02DE5B48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355485E0-FA1E-4685-8027-2554B3AA00EA}" type="datetime1">
              <a:rPr lang="fr-FR" smtClean="0"/>
              <a:pPr/>
              <a:t>19/03/2021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DD4E73-3B10-47E5-9C73-63E02DE5B48C}"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6ED29E3D-699F-4616-BEF3-54E72F3771C1}" type="datetime1">
              <a:rPr lang="fr-FR" smtClean="0"/>
              <a:pPr/>
              <a:t>19/03/2021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DD4E73-3B10-47E5-9C73-63E02DE5B48C}"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0510A82-1E58-4F25-8D5B-4D8F8BF0A0A3}" type="datetime1">
              <a:rPr lang="fr-FR" smtClean="0"/>
              <a:pPr/>
              <a:t>19/03/2021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DD4E73-3B10-47E5-9C73-63E02DE5B48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F16CA5-564F-4F87-ADFF-103BDF8C1EE9}" type="datetime1">
              <a:rPr lang="fr-FR" smtClean="0"/>
              <a:pPr/>
              <a:t>19/03/2021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DD4E73-3B10-47E5-9C73-63E02DE5B48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E86C082-E627-41E8-A53F-B68C2C656AC1}" type="datetime1">
              <a:rPr lang="fr-FR" smtClean="0"/>
              <a:pPr/>
              <a:t>19/03/2021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DD4E73-3B10-47E5-9C73-63E02DE5B48C}"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3384401-DFFE-4F98-86C3-8121C9A5317F}" type="datetime1">
              <a:rPr lang="fr-FR" smtClean="0"/>
              <a:pPr/>
              <a:t>19/03/2021</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54DD4E73-3B10-47E5-9C73-63E02DE5B48C}"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08B3C51-8133-4070-A50E-346887ECF1F1}" type="datetime1">
              <a:rPr lang="fr-FR" smtClean="0"/>
              <a:pPr/>
              <a:t>19/03/2021</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4DD4E73-3B10-47E5-9C73-63E02DE5B48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docs.google.com/forms/d/e/1FAIpQLSf2IJLuDbYFKh3blv85Qi_msHaRFufDLoH1vqXWSv5CPQTYMA/viewform?vc=0&amp;c=0&amp;w=1&amp;flr=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forms/d/e/1FAIpQLSf2IJLuDbYFKh3blv85Qi_msHaRFufDLoH1vqXWSv5CPQTYMA/viewform?vc=0&amp;c=0&amp;w=1&amp;flr=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journals.openedition.org/activite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tel.archives-ouvertes.fr/tel-03148277" TargetMode="External"/><Relationship Id="rId2" Type="http://schemas.openxmlformats.org/officeDocument/2006/relationships/hyperlink" Target="http://journals.openedition.org/edso/6913"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forms/d/e/1FAIpQLSdsIyaXcrB36fhWohpPBUKeqAKxIJU_k34fVNRogQxo5QHvDQ/viewform?vc=0&amp;c=0&amp;w=1&amp;flr=0" TargetMode="External"/><Relationship Id="rId2" Type="http://schemas.openxmlformats.org/officeDocument/2006/relationships/hyperlink" Target="https://docs.google.com/forms/d/e/1FAIpQLSdsIyaXcrB36fhWohpPBUKeqAKxIJU_k34fVNRogQxo5QHvDQ/viewform?vc=0&amp;c=0&amp;w=1&amp;flr=0&amp;usp=mail_form_lin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23728" y="4725144"/>
            <a:ext cx="6832848" cy="1752600"/>
          </a:xfrm>
        </p:spPr>
        <p:txBody>
          <a:bodyPr>
            <a:normAutofit fontScale="92500" lnSpcReduction="20000"/>
          </a:bodyPr>
          <a:lstStyle/>
          <a:p>
            <a:pPr algn="r"/>
            <a:r>
              <a:rPr lang="fr-FR" sz="3100" i="1" dirty="0" smtClean="0"/>
              <a:t>Jean-Luc DENNY</a:t>
            </a:r>
          </a:p>
          <a:p>
            <a:pPr algn="r"/>
            <a:r>
              <a:rPr lang="fr-FR" sz="2200" b="1" i="1" dirty="0" smtClean="0"/>
              <a:t>Laboratoire Interuniversitaire des Sciences de l’Éducation et de la Communication (LISEC) - EA 2310</a:t>
            </a:r>
          </a:p>
          <a:p>
            <a:pPr algn="r"/>
            <a:r>
              <a:rPr lang="fr-FR" sz="2200" b="1" i="1" dirty="0" smtClean="0"/>
              <a:t>Université de Strasbourg</a:t>
            </a:r>
          </a:p>
          <a:p>
            <a:pPr algn="r"/>
            <a:r>
              <a:rPr lang="fr-FR" sz="2200" b="1" i="1" dirty="0" smtClean="0"/>
              <a:t>jldenny@unistra.fr</a:t>
            </a:r>
            <a:endParaRPr lang="fr-FR" sz="2200" b="1" i="1" dirty="0"/>
          </a:p>
        </p:txBody>
      </p:sp>
      <p:sp>
        <p:nvSpPr>
          <p:cNvPr id="2" name="Titre 1"/>
          <p:cNvSpPr>
            <a:spLocks noGrp="1"/>
          </p:cNvSpPr>
          <p:nvPr>
            <p:ph type="ctrTitle"/>
          </p:nvPr>
        </p:nvSpPr>
        <p:spPr>
          <a:xfrm>
            <a:off x="0" y="1556792"/>
            <a:ext cx="9144000" cy="1398017"/>
          </a:xfrm>
        </p:spPr>
        <p:txBody>
          <a:bodyPr>
            <a:normAutofit fontScale="90000"/>
          </a:bodyPr>
          <a:lstStyle/>
          <a:p>
            <a:r>
              <a:rPr lang="fr-FR" sz="3100" b="1" dirty="0" smtClean="0"/>
              <a:t/>
            </a:r>
            <a:br>
              <a:rPr lang="fr-FR" sz="3100" b="1" dirty="0" smtClean="0"/>
            </a:br>
            <a:r>
              <a:rPr lang="fr-FR" sz="3100" b="1" dirty="0" smtClean="0"/>
              <a:t> </a:t>
            </a:r>
            <a:r>
              <a:rPr lang="fr-FR" sz="2800" dirty="0" smtClean="0">
                <a:solidFill>
                  <a:schemeClr val="bg1"/>
                </a:solidFill>
              </a:rPr>
              <a:t>De la parole de l’élève à la professionnalité de l’enseignant : </a:t>
            </a:r>
            <a:br>
              <a:rPr lang="fr-FR" sz="2800" dirty="0" smtClean="0">
                <a:solidFill>
                  <a:schemeClr val="bg1"/>
                </a:solidFill>
              </a:rPr>
            </a:br>
            <a:r>
              <a:rPr lang="fr-FR" sz="2800" dirty="0" smtClean="0">
                <a:solidFill>
                  <a:schemeClr val="bg1"/>
                </a:solidFill>
              </a:rPr>
              <a:t>la question de la transmission des valeurs</a:t>
            </a:r>
            <a:br>
              <a:rPr lang="fr-FR" sz="2800" dirty="0" smtClean="0">
                <a:solidFill>
                  <a:schemeClr val="bg1"/>
                </a:solidFill>
              </a:rPr>
            </a:br>
            <a:r>
              <a:rPr lang="fr-FR" sz="2200" i="1" dirty="0" smtClean="0">
                <a:solidFill>
                  <a:schemeClr val="bg1"/>
                </a:solidFill>
              </a:rPr>
              <a:t>Apports conceptuels et méthodologiques de la démarche </a:t>
            </a:r>
            <a:r>
              <a:rPr lang="fr-FR" sz="2200" i="1" dirty="0" err="1" smtClean="0">
                <a:solidFill>
                  <a:schemeClr val="bg1"/>
                </a:solidFill>
              </a:rPr>
              <a:t>ergologique</a:t>
            </a:r>
            <a:r>
              <a:rPr lang="fr-FR" sz="2200" i="1" dirty="0" smtClean="0">
                <a:solidFill>
                  <a:schemeClr val="bg1"/>
                </a:solidFill>
              </a:rPr>
              <a:t> </a:t>
            </a:r>
            <a:r>
              <a:rPr lang="fr-FR" sz="3100" i="1" dirty="0"/>
              <a:t/>
            </a:r>
            <a:br>
              <a:rPr lang="fr-FR" sz="3100" i="1" dirty="0"/>
            </a:br>
            <a:endParaRPr lang="fr-FR" i="1" dirty="0"/>
          </a:p>
        </p:txBody>
      </p:sp>
      <p:sp>
        <p:nvSpPr>
          <p:cNvPr id="4" name="ZoneTexte 3"/>
          <p:cNvSpPr txBox="1"/>
          <p:nvPr/>
        </p:nvSpPr>
        <p:spPr>
          <a:xfrm>
            <a:off x="251520" y="404664"/>
            <a:ext cx="8712968" cy="923330"/>
          </a:xfrm>
          <a:prstGeom prst="rect">
            <a:avLst/>
          </a:prstGeom>
          <a:noFill/>
        </p:spPr>
        <p:txBody>
          <a:bodyPr wrap="square" rtlCol="0">
            <a:spAutoFit/>
          </a:bodyPr>
          <a:lstStyle/>
          <a:p>
            <a:r>
              <a:rPr lang="fr-FR" b="1" dirty="0" smtClean="0"/>
              <a:t>Les jeudis de la recherche, </a:t>
            </a:r>
          </a:p>
          <a:p>
            <a:r>
              <a:rPr lang="fr-FR" b="1" dirty="0" smtClean="0"/>
              <a:t>INSPE de l’académie de Strasbourg</a:t>
            </a:r>
          </a:p>
          <a:p>
            <a:r>
              <a:rPr lang="fr-FR" b="1" dirty="0" smtClean="0"/>
              <a:t>	  le 18 mars 2021</a:t>
            </a:r>
            <a:endParaRPr lang="fr-FR" dirty="0"/>
          </a:p>
        </p:txBody>
      </p:sp>
      <p:sp>
        <p:nvSpPr>
          <p:cNvPr id="5" name="Espace réservé du numéro de diapositive 4"/>
          <p:cNvSpPr>
            <a:spLocks noGrp="1"/>
          </p:cNvSpPr>
          <p:nvPr>
            <p:ph type="sldNum" sz="quarter" idx="12"/>
          </p:nvPr>
        </p:nvSpPr>
        <p:spPr/>
        <p:txBody>
          <a:bodyPr/>
          <a:lstStyle/>
          <a:p>
            <a:fld id="{54DD4E73-3B10-47E5-9C73-63E02DE5B48C}"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10</a:t>
            </a:fld>
            <a:endParaRPr lang="fr-FR"/>
          </a:p>
        </p:txBody>
      </p:sp>
      <p:sp>
        <p:nvSpPr>
          <p:cNvPr id="3" name="Rectangle 2"/>
          <p:cNvSpPr/>
          <p:nvPr/>
        </p:nvSpPr>
        <p:spPr>
          <a:xfrm>
            <a:off x="251520" y="1844824"/>
            <a:ext cx="8712968" cy="3416320"/>
          </a:xfrm>
          <a:prstGeom prst="rect">
            <a:avLst/>
          </a:prstGeom>
        </p:spPr>
        <p:txBody>
          <a:bodyPr wrap="square">
            <a:spAutoFit/>
          </a:bodyPr>
          <a:lstStyle/>
          <a:p>
            <a:r>
              <a:rPr lang="fr-FR" sz="2400" dirty="0" smtClean="0"/>
              <a:t>Référentiel des compétences professionnelles des métiers du professorat et de l'éducation </a:t>
            </a:r>
          </a:p>
          <a:p>
            <a:r>
              <a:rPr lang="fr-FR" sz="2400" dirty="0" smtClean="0"/>
              <a:t>arrêté du 1-7-2013 - J.O. du 18-7-2013</a:t>
            </a:r>
          </a:p>
          <a:p>
            <a:endParaRPr lang="fr-FR" sz="2400" dirty="0" smtClean="0"/>
          </a:p>
          <a:p>
            <a:r>
              <a:rPr lang="fr-FR" sz="2400" dirty="0" smtClean="0"/>
              <a:t>Compétences communes à tous les professeurs et personnels d'éducation</a:t>
            </a:r>
          </a:p>
          <a:p>
            <a:pPr marL="457200" indent="-457200">
              <a:buAutoNum type="arabicPeriod"/>
            </a:pPr>
            <a:r>
              <a:rPr lang="fr-FR" sz="2400" b="1" dirty="0" smtClean="0"/>
              <a:t>Les professeurs et les personnels d'éducation, acteurs du service public d'éducation</a:t>
            </a:r>
          </a:p>
          <a:p>
            <a:pPr marL="457200" indent="-457200"/>
            <a:endParaRPr lang="fr-FR" sz="2400" b="1" dirty="0" smtClean="0"/>
          </a:p>
          <a:p>
            <a:r>
              <a:rPr lang="fr-FR" sz="2400" dirty="0" smtClean="0">
                <a:latin typeface="Calibri"/>
                <a:cs typeface="Calibri"/>
              </a:rPr>
              <a:t>	→ </a:t>
            </a:r>
            <a:r>
              <a:rPr lang="fr-FR" sz="2400" dirty="0" smtClean="0"/>
              <a:t>Faire partager les valeurs de la République</a:t>
            </a:r>
            <a:endParaRPr lang="fr-FR" sz="2400" dirty="0"/>
          </a:p>
        </p:txBody>
      </p:sp>
      <p:sp>
        <p:nvSpPr>
          <p:cNvPr id="4" name="Rectangle 3"/>
          <p:cNvSpPr/>
          <p:nvPr/>
        </p:nvSpPr>
        <p:spPr>
          <a:xfrm>
            <a:off x="539552" y="836712"/>
            <a:ext cx="7776864" cy="523220"/>
          </a:xfrm>
          <a:prstGeom prst="rect">
            <a:avLst/>
          </a:prstGeom>
        </p:spPr>
        <p:txBody>
          <a:bodyPr wrap="square">
            <a:spAutoFit/>
          </a:bodyPr>
          <a:lstStyle/>
          <a:p>
            <a:r>
              <a:rPr lang="fr-FR" sz="2800" b="1" dirty="0" smtClean="0"/>
              <a:t>La morale, est-ce un savoir comme les autres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11</a:t>
            </a:fld>
            <a:endParaRPr lang="fr-FR"/>
          </a:p>
        </p:txBody>
      </p:sp>
      <p:sp>
        <p:nvSpPr>
          <p:cNvPr id="3" name="Titre 5"/>
          <p:cNvSpPr txBox="1">
            <a:spLocks/>
          </p:cNvSpPr>
          <p:nvPr/>
        </p:nvSpPr>
        <p:spPr>
          <a:xfrm>
            <a:off x="628651" y="1160808"/>
            <a:ext cx="7886700" cy="540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lumMod val="75000"/>
                  </a:schemeClr>
                </a:solidFill>
                <a:effectLst/>
                <a:uLnTx/>
                <a:uFillTx/>
                <a:latin typeface="+mj-lt"/>
                <a:ea typeface="+mj-ea"/>
                <a:cs typeface="+mj-cs"/>
              </a:rPr>
              <a:t>Deux concepts clés</a:t>
            </a:r>
            <a:endParaRPr kumimoji="0" lang="fr-FR" sz="40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4" name="Espace réservé du texte 6"/>
          <p:cNvSpPr txBox="1">
            <a:spLocks/>
          </p:cNvSpPr>
          <p:nvPr/>
        </p:nvSpPr>
        <p:spPr>
          <a:xfrm>
            <a:off x="628651" y="566382"/>
            <a:ext cx="4195763" cy="296863"/>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fr-FR" sz="2600" b="0" i="0" u="none" strike="noStrike" kern="1200" cap="none" spc="0" normalizeH="0" baseline="0" noProof="0" dirty="0" smtClean="0">
                <a:ln>
                  <a:noFill/>
                </a:ln>
                <a:solidFill>
                  <a:schemeClr val="tx2">
                    <a:lumMod val="75000"/>
                  </a:schemeClr>
                </a:solidFill>
                <a:effectLst/>
                <a:uLnTx/>
                <a:uFillTx/>
                <a:latin typeface="+mn-lt"/>
                <a:ea typeface="+mn-ea"/>
                <a:cs typeface="+mn-cs"/>
              </a:rPr>
              <a:t>Cadre théorique</a:t>
            </a:r>
            <a:endParaRPr kumimoji="0" lang="fr-FR" sz="26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grpSp>
        <p:nvGrpSpPr>
          <p:cNvPr id="5" name="Groupe 4"/>
          <p:cNvGrpSpPr/>
          <p:nvPr/>
        </p:nvGrpSpPr>
        <p:grpSpPr>
          <a:xfrm>
            <a:off x="1356852" y="2214385"/>
            <a:ext cx="3560876" cy="566543"/>
            <a:chOff x="59031" y="226322"/>
            <a:chExt cx="4617386" cy="1463600"/>
          </a:xfrm>
          <a:solidFill>
            <a:schemeClr val="accent1"/>
          </a:solidFill>
        </p:grpSpPr>
        <p:sp>
          <p:nvSpPr>
            <p:cNvPr id="6" name="Rectangle 5"/>
            <p:cNvSpPr/>
            <p:nvPr/>
          </p:nvSpPr>
          <p:spPr>
            <a:xfrm>
              <a:off x="59031" y="226322"/>
              <a:ext cx="4617386" cy="1463600"/>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ZoneTexte 6"/>
            <p:cNvSpPr txBox="1"/>
            <p:nvPr/>
          </p:nvSpPr>
          <p:spPr>
            <a:xfrm>
              <a:off x="59031" y="226322"/>
              <a:ext cx="4617385" cy="1463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fr-FR" sz="3600" kern="1200" dirty="0" smtClean="0"/>
                <a:t>Milieu de vie</a:t>
              </a:r>
              <a:endParaRPr lang="fr-FR" sz="3600" kern="1200" dirty="0"/>
            </a:p>
          </p:txBody>
        </p:sp>
      </p:grpSp>
      <p:grpSp>
        <p:nvGrpSpPr>
          <p:cNvPr id="8" name="Groupe 7"/>
          <p:cNvGrpSpPr/>
          <p:nvPr/>
        </p:nvGrpSpPr>
        <p:grpSpPr>
          <a:xfrm>
            <a:off x="4991449" y="2206908"/>
            <a:ext cx="2825196" cy="574017"/>
            <a:chOff x="4725976" y="174209"/>
            <a:chExt cx="3523902" cy="1471074"/>
          </a:xfrm>
          <a:solidFill>
            <a:schemeClr val="accent1"/>
          </a:solidFill>
        </p:grpSpPr>
        <p:sp>
          <p:nvSpPr>
            <p:cNvPr id="9" name="Rectangle 8"/>
            <p:cNvSpPr/>
            <p:nvPr/>
          </p:nvSpPr>
          <p:spPr>
            <a:xfrm>
              <a:off x="4725976" y="174209"/>
              <a:ext cx="3523902" cy="1471074"/>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ZoneTexte 9"/>
            <p:cNvSpPr txBox="1"/>
            <p:nvPr/>
          </p:nvSpPr>
          <p:spPr>
            <a:xfrm>
              <a:off x="4725976" y="174209"/>
              <a:ext cx="3523902" cy="14710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fr-FR" sz="3600" kern="1200" dirty="0" smtClean="0"/>
                <a:t>Activité</a:t>
              </a:r>
              <a:endParaRPr lang="fr-FR" sz="3600" kern="1200" dirty="0"/>
            </a:p>
          </p:txBody>
        </p:sp>
      </p:grpSp>
      <p:sp>
        <p:nvSpPr>
          <p:cNvPr id="11" name="ZoneTexte 10"/>
          <p:cNvSpPr txBox="1"/>
          <p:nvPr/>
        </p:nvSpPr>
        <p:spPr>
          <a:xfrm>
            <a:off x="1619672" y="3789040"/>
            <a:ext cx="6264696" cy="492443"/>
          </a:xfrm>
          <a:prstGeom prst="rect">
            <a:avLst/>
          </a:prstGeom>
          <a:noFill/>
        </p:spPr>
        <p:txBody>
          <a:bodyPr wrap="square" rtlCol="0">
            <a:spAutoFit/>
          </a:bodyPr>
          <a:lstStyle/>
          <a:p>
            <a:r>
              <a:rPr lang="fr-FR" sz="2600" dirty="0" smtClean="0">
                <a:solidFill>
                  <a:schemeClr val="tx2">
                    <a:lumMod val="75000"/>
                  </a:schemeClr>
                </a:solidFill>
              </a:rPr>
              <a:t>selon une lecture </a:t>
            </a:r>
            <a:r>
              <a:rPr lang="fr-FR" sz="2600" dirty="0" err="1" smtClean="0">
                <a:solidFill>
                  <a:schemeClr val="tx2">
                    <a:lumMod val="75000"/>
                  </a:schemeClr>
                </a:solidFill>
              </a:rPr>
              <a:t>ergologique</a:t>
            </a:r>
            <a:r>
              <a:rPr lang="fr-FR" sz="2600" dirty="0" smtClean="0">
                <a:solidFill>
                  <a:schemeClr val="tx2">
                    <a:lumMod val="75000"/>
                  </a:schemeClr>
                </a:solidFill>
              </a:rPr>
              <a:t> (Schwartz, 2000)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12</a:t>
            </a:fld>
            <a:endParaRPr lang="fr-FR"/>
          </a:p>
        </p:txBody>
      </p:sp>
      <p:sp>
        <p:nvSpPr>
          <p:cNvPr id="3" name="Titre 5"/>
          <p:cNvSpPr txBox="1">
            <a:spLocks/>
          </p:cNvSpPr>
          <p:nvPr/>
        </p:nvSpPr>
        <p:spPr>
          <a:xfrm>
            <a:off x="628651" y="1160808"/>
            <a:ext cx="7886700" cy="540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lumMod val="75000"/>
                  </a:schemeClr>
                </a:solidFill>
                <a:effectLst/>
                <a:uLnTx/>
                <a:uFillTx/>
                <a:latin typeface="+mj-lt"/>
                <a:ea typeface="+mj-ea"/>
                <a:cs typeface="+mj-cs"/>
              </a:rPr>
              <a:t>Deux concepts clés</a:t>
            </a:r>
            <a:endParaRPr kumimoji="0" lang="fr-FR" sz="40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4" name="Espace réservé du texte 6"/>
          <p:cNvSpPr txBox="1">
            <a:spLocks/>
          </p:cNvSpPr>
          <p:nvPr/>
        </p:nvSpPr>
        <p:spPr>
          <a:xfrm>
            <a:off x="628651" y="566382"/>
            <a:ext cx="4195763" cy="296863"/>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fr-FR" sz="2600" b="0" i="0" u="none" strike="noStrike" kern="1200" cap="none" spc="0" normalizeH="0" baseline="0" noProof="0" dirty="0" smtClean="0">
                <a:ln>
                  <a:noFill/>
                </a:ln>
                <a:solidFill>
                  <a:schemeClr val="tx2">
                    <a:lumMod val="75000"/>
                  </a:schemeClr>
                </a:solidFill>
                <a:effectLst/>
                <a:uLnTx/>
                <a:uFillTx/>
                <a:latin typeface="+mn-lt"/>
                <a:ea typeface="+mn-ea"/>
                <a:cs typeface="+mn-cs"/>
              </a:rPr>
              <a:t>Cadre théorique</a:t>
            </a:r>
            <a:endParaRPr kumimoji="0" lang="fr-FR" sz="26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grpSp>
        <p:nvGrpSpPr>
          <p:cNvPr id="5" name="Groupe 4"/>
          <p:cNvGrpSpPr/>
          <p:nvPr/>
        </p:nvGrpSpPr>
        <p:grpSpPr>
          <a:xfrm>
            <a:off x="1356852" y="2214385"/>
            <a:ext cx="3560876" cy="566543"/>
            <a:chOff x="59031" y="226322"/>
            <a:chExt cx="4617386" cy="1463600"/>
          </a:xfrm>
          <a:solidFill>
            <a:schemeClr val="accent1"/>
          </a:solidFill>
        </p:grpSpPr>
        <p:sp>
          <p:nvSpPr>
            <p:cNvPr id="6" name="Rectangle 5"/>
            <p:cNvSpPr/>
            <p:nvPr/>
          </p:nvSpPr>
          <p:spPr>
            <a:xfrm>
              <a:off x="59031" y="226322"/>
              <a:ext cx="4617386" cy="1463600"/>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ZoneTexte 6"/>
            <p:cNvSpPr txBox="1"/>
            <p:nvPr/>
          </p:nvSpPr>
          <p:spPr>
            <a:xfrm>
              <a:off x="59031" y="226322"/>
              <a:ext cx="4617385" cy="1463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fr-FR" sz="3600" kern="1200" dirty="0" smtClean="0"/>
                <a:t>Milieu de vie</a:t>
              </a:r>
              <a:endParaRPr lang="fr-FR" sz="3600" kern="1200" dirty="0"/>
            </a:p>
          </p:txBody>
        </p:sp>
      </p:grpSp>
      <p:grpSp>
        <p:nvGrpSpPr>
          <p:cNvPr id="8" name="Groupe 7"/>
          <p:cNvGrpSpPr/>
          <p:nvPr/>
        </p:nvGrpSpPr>
        <p:grpSpPr>
          <a:xfrm>
            <a:off x="4991449" y="2206908"/>
            <a:ext cx="2825196" cy="574017"/>
            <a:chOff x="4725976" y="174209"/>
            <a:chExt cx="3523902" cy="1471074"/>
          </a:xfrm>
          <a:solidFill>
            <a:schemeClr val="accent1">
              <a:lumMod val="20000"/>
              <a:lumOff val="80000"/>
            </a:schemeClr>
          </a:solidFill>
        </p:grpSpPr>
        <p:sp>
          <p:nvSpPr>
            <p:cNvPr id="9" name="Rectangle 8"/>
            <p:cNvSpPr/>
            <p:nvPr/>
          </p:nvSpPr>
          <p:spPr>
            <a:xfrm>
              <a:off x="4725976" y="174209"/>
              <a:ext cx="3523902" cy="1471074"/>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ZoneTexte 9"/>
            <p:cNvSpPr txBox="1"/>
            <p:nvPr/>
          </p:nvSpPr>
          <p:spPr>
            <a:xfrm>
              <a:off x="4725976" y="174209"/>
              <a:ext cx="3523902" cy="14710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fr-FR" sz="3600" kern="1200" dirty="0" smtClean="0"/>
                <a:t>Activité</a:t>
              </a:r>
              <a:endParaRPr lang="fr-FR" sz="3600" kern="1200" dirty="0"/>
            </a:p>
          </p:txBody>
        </p:sp>
      </p:grpSp>
      <p:sp>
        <p:nvSpPr>
          <p:cNvPr id="11" name="ZoneTexte 10"/>
          <p:cNvSpPr txBox="1"/>
          <p:nvPr/>
        </p:nvSpPr>
        <p:spPr>
          <a:xfrm>
            <a:off x="755576" y="3717032"/>
            <a:ext cx="7992888" cy="1754326"/>
          </a:xfrm>
          <a:prstGeom prst="rect">
            <a:avLst/>
          </a:prstGeom>
          <a:noFill/>
        </p:spPr>
        <p:txBody>
          <a:bodyPr wrap="square" rtlCol="0">
            <a:spAutoFit/>
          </a:bodyPr>
          <a:lstStyle/>
          <a:p>
            <a:endParaRPr lang="fr-FR" dirty="0" smtClean="0"/>
          </a:p>
          <a:p>
            <a:pPr algn="just"/>
            <a:r>
              <a:rPr lang="fr-FR" sz="2400" dirty="0" smtClean="0"/>
              <a:t>« Entre le vivant et le milieu, le rapport s’établit comme un débat où le vivant apporte ses normes propres d’appréciation des situations, où il domine le milieu et se l’accommode » </a:t>
            </a:r>
            <a:r>
              <a:rPr lang="fr-FR" dirty="0" smtClean="0"/>
              <a:t>(Canguilhem, 1965, p. 203)</a:t>
            </a:r>
            <a:endParaRPr lang="fr-FR" sz="2400" dirty="0" smtClean="0"/>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13</a:t>
            </a:fld>
            <a:endParaRPr lang="fr-FR"/>
          </a:p>
        </p:txBody>
      </p:sp>
      <p:sp>
        <p:nvSpPr>
          <p:cNvPr id="3" name="Titre 5"/>
          <p:cNvSpPr txBox="1">
            <a:spLocks/>
          </p:cNvSpPr>
          <p:nvPr/>
        </p:nvSpPr>
        <p:spPr>
          <a:xfrm>
            <a:off x="628651" y="1160808"/>
            <a:ext cx="7886700" cy="540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lumMod val="75000"/>
                  </a:schemeClr>
                </a:solidFill>
                <a:effectLst/>
                <a:uLnTx/>
                <a:uFillTx/>
                <a:latin typeface="+mj-lt"/>
                <a:ea typeface="+mj-ea"/>
                <a:cs typeface="+mj-cs"/>
              </a:rPr>
              <a:t>Deux concepts clés</a:t>
            </a:r>
            <a:endParaRPr kumimoji="0" lang="fr-FR" sz="40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4" name="Espace réservé du texte 6"/>
          <p:cNvSpPr txBox="1">
            <a:spLocks/>
          </p:cNvSpPr>
          <p:nvPr/>
        </p:nvSpPr>
        <p:spPr>
          <a:xfrm>
            <a:off x="628651" y="566382"/>
            <a:ext cx="4195763" cy="296863"/>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fr-FR" sz="2600" b="0" i="0" u="none" strike="noStrike" kern="1200" cap="none" spc="0" normalizeH="0" baseline="0" noProof="0" dirty="0" smtClean="0">
                <a:ln>
                  <a:noFill/>
                </a:ln>
                <a:solidFill>
                  <a:schemeClr val="tx2">
                    <a:lumMod val="75000"/>
                  </a:schemeClr>
                </a:solidFill>
                <a:effectLst/>
                <a:uLnTx/>
                <a:uFillTx/>
                <a:latin typeface="+mn-lt"/>
                <a:ea typeface="+mn-ea"/>
                <a:cs typeface="+mn-cs"/>
              </a:rPr>
              <a:t>Cadre théorique</a:t>
            </a:r>
            <a:endParaRPr kumimoji="0" lang="fr-FR" sz="26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grpSp>
        <p:nvGrpSpPr>
          <p:cNvPr id="5" name="Groupe 4"/>
          <p:cNvGrpSpPr/>
          <p:nvPr/>
        </p:nvGrpSpPr>
        <p:grpSpPr>
          <a:xfrm>
            <a:off x="1356852" y="2214385"/>
            <a:ext cx="3560876" cy="566543"/>
            <a:chOff x="59031" y="226322"/>
            <a:chExt cx="4617386" cy="1463600"/>
          </a:xfrm>
          <a:solidFill>
            <a:schemeClr val="accent1"/>
          </a:solidFill>
        </p:grpSpPr>
        <p:sp>
          <p:nvSpPr>
            <p:cNvPr id="6" name="Rectangle 5"/>
            <p:cNvSpPr/>
            <p:nvPr/>
          </p:nvSpPr>
          <p:spPr>
            <a:xfrm>
              <a:off x="59031" y="226322"/>
              <a:ext cx="4617386" cy="1463600"/>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ZoneTexte 6"/>
            <p:cNvSpPr txBox="1"/>
            <p:nvPr/>
          </p:nvSpPr>
          <p:spPr>
            <a:xfrm>
              <a:off x="59031" y="226322"/>
              <a:ext cx="4617385" cy="1463600"/>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fr-FR" sz="3600" kern="1200" dirty="0" smtClean="0"/>
                <a:t>Milieu de vie</a:t>
              </a:r>
              <a:endParaRPr lang="fr-FR" sz="3600" kern="1200" dirty="0"/>
            </a:p>
          </p:txBody>
        </p:sp>
      </p:grpSp>
      <p:grpSp>
        <p:nvGrpSpPr>
          <p:cNvPr id="8" name="Groupe 7"/>
          <p:cNvGrpSpPr/>
          <p:nvPr/>
        </p:nvGrpSpPr>
        <p:grpSpPr>
          <a:xfrm>
            <a:off x="4991449" y="2206908"/>
            <a:ext cx="2825196" cy="574017"/>
            <a:chOff x="4725976" y="174209"/>
            <a:chExt cx="3523902" cy="1471074"/>
          </a:xfrm>
          <a:solidFill>
            <a:schemeClr val="accent1">
              <a:lumMod val="20000"/>
              <a:lumOff val="80000"/>
            </a:schemeClr>
          </a:solidFill>
        </p:grpSpPr>
        <p:sp>
          <p:nvSpPr>
            <p:cNvPr id="9" name="Rectangle 8"/>
            <p:cNvSpPr/>
            <p:nvPr/>
          </p:nvSpPr>
          <p:spPr>
            <a:xfrm>
              <a:off x="4725976" y="174209"/>
              <a:ext cx="3523902" cy="1471074"/>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ZoneTexte 9"/>
            <p:cNvSpPr txBox="1"/>
            <p:nvPr/>
          </p:nvSpPr>
          <p:spPr>
            <a:xfrm>
              <a:off x="4725976" y="174209"/>
              <a:ext cx="3523902" cy="1471074"/>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fr-FR" sz="3600" kern="1200" dirty="0" smtClean="0"/>
                <a:t>Activité</a:t>
              </a:r>
              <a:endParaRPr lang="fr-FR" sz="3600" kern="1200" dirty="0"/>
            </a:p>
          </p:txBody>
        </p:sp>
      </p:grpSp>
      <p:sp>
        <p:nvSpPr>
          <p:cNvPr id="11" name="ZoneTexte 10"/>
          <p:cNvSpPr txBox="1"/>
          <p:nvPr/>
        </p:nvSpPr>
        <p:spPr>
          <a:xfrm>
            <a:off x="971600" y="3717032"/>
            <a:ext cx="7344816" cy="2923877"/>
          </a:xfrm>
          <a:prstGeom prst="rect">
            <a:avLst/>
          </a:prstGeom>
          <a:noFill/>
        </p:spPr>
        <p:txBody>
          <a:bodyPr wrap="square" rtlCol="0">
            <a:spAutoFit/>
          </a:bodyPr>
          <a:lstStyle/>
          <a:p>
            <a:endParaRPr lang="fr-FR" dirty="0" smtClean="0"/>
          </a:p>
          <a:p>
            <a:pPr algn="ctr"/>
            <a:r>
              <a:rPr lang="fr-FR" sz="2400" dirty="0" smtClean="0"/>
              <a:t>Approcher le travail en micro, à la loupe » </a:t>
            </a:r>
          </a:p>
          <a:p>
            <a:pPr algn="ctr"/>
            <a:r>
              <a:rPr lang="fr-FR" dirty="0" smtClean="0"/>
              <a:t>(Schwartz, 2011, p. 150)</a:t>
            </a:r>
          </a:p>
          <a:p>
            <a:pPr algn="ctr"/>
            <a:endParaRPr lang="fr-FR" sz="2400" dirty="0" smtClean="0"/>
          </a:p>
          <a:p>
            <a:pPr algn="ctr"/>
            <a:r>
              <a:rPr lang="fr-FR" sz="2400" dirty="0" smtClean="0"/>
              <a:t>Enchaînement de débat de normes</a:t>
            </a:r>
            <a:r>
              <a:rPr lang="fr-FR" sz="2800" dirty="0" smtClean="0"/>
              <a:t>  </a:t>
            </a:r>
          </a:p>
          <a:p>
            <a:pPr algn="ctr"/>
            <a:r>
              <a:rPr lang="fr-FR" sz="2400" dirty="0" smtClean="0"/>
              <a:t>   </a:t>
            </a:r>
            <a:r>
              <a:rPr lang="fr-FR" dirty="0" smtClean="0"/>
              <a:t>(Schwartz &amp; </a:t>
            </a:r>
            <a:r>
              <a:rPr lang="fr-FR" dirty="0" err="1" smtClean="0"/>
              <a:t>Durrive</a:t>
            </a:r>
            <a:r>
              <a:rPr lang="fr-FR" dirty="0" smtClean="0"/>
              <a:t>, 2009, p. 254)</a:t>
            </a:r>
            <a:endParaRPr lang="fr-FR" sz="2400" dirty="0" smtClean="0"/>
          </a:p>
          <a:p>
            <a:pPr algn="ctr"/>
            <a:endParaRPr lang="fr-FR" sz="2400"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14</a:t>
            </a:fld>
            <a:endParaRPr lang="fr-FR"/>
          </a:p>
        </p:txBody>
      </p:sp>
      <p:sp>
        <p:nvSpPr>
          <p:cNvPr id="3" name="Rectangle 2"/>
          <p:cNvSpPr/>
          <p:nvPr/>
        </p:nvSpPr>
        <p:spPr>
          <a:xfrm>
            <a:off x="755576" y="1700808"/>
            <a:ext cx="7848872" cy="3108543"/>
          </a:xfrm>
          <a:prstGeom prst="rect">
            <a:avLst/>
          </a:prstGeom>
        </p:spPr>
        <p:txBody>
          <a:bodyPr wrap="square">
            <a:spAutoFit/>
          </a:bodyPr>
          <a:lstStyle/>
          <a:p>
            <a:pPr algn="ctr"/>
            <a:r>
              <a:rPr lang="fr-FR" sz="2800" dirty="0" smtClean="0">
                <a:latin typeface="Calibri"/>
                <a:cs typeface="Calibri"/>
              </a:rPr>
              <a:t>→ Intérêt pour le milieu de vie de l’élève</a:t>
            </a:r>
          </a:p>
          <a:p>
            <a:pPr algn="ctr"/>
            <a:endParaRPr lang="fr-FR" sz="2800" dirty="0" smtClean="0">
              <a:latin typeface="Calibri"/>
              <a:cs typeface="Calibri"/>
            </a:endParaRPr>
          </a:p>
          <a:p>
            <a:pPr algn="ctr"/>
            <a:r>
              <a:rPr lang="fr-FR" sz="2800" dirty="0" smtClean="0">
                <a:latin typeface="Calibri"/>
                <a:cs typeface="Calibri"/>
              </a:rPr>
              <a:t>Problématique :</a:t>
            </a:r>
          </a:p>
          <a:p>
            <a:pPr algn="ctr"/>
            <a:endParaRPr lang="fr-FR" sz="2800" dirty="0" smtClean="0">
              <a:latin typeface="Calibri"/>
              <a:cs typeface="Calibri"/>
            </a:endParaRPr>
          </a:p>
          <a:p>
            <a:pPr algn="ctr"/>
            <a:r>
              <a:rPr lang="fr-FR" sz="2800" dirty="0" smtClean="0"/>
              <a:t>En quoi le milieu de vie de l’élève interroge-t-il </a:t>
            </a:r>
          </a:p>
          <a:p>
            <a:pPr algn="ctr"/>
            <a:r>
              <a:rPr lang="fr-FR" sz="2800" dirty="0" smtClean="0"/>
              <a:t>la professionnalité enseignante dans une visée </a:t>
            </a:r>
          </a:p>
          <a:p>
            <a:pPr algn="ctr"/>
            <a:r>
              <a:rPr lang="fr-FR" sz="2800" dirty="0" smtClean="0"/>
              <a:t>transformative et compréhensive?</a:t>
            </a:r>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15</a:t>
            </a:fld>
            <a:endParaRPr lang="fr-FR"/>
          </a:p>
        </p:txBody>
      </p:sp>
      <p:sp>
        <p:nvSpPr>
          <p:cNvPr id="4" name="Titre 5"/>
          <p:cNvSpPr txBox="1">
            <a:spLocks/>
          </p:cNvSpPr>
          <p:nvPr/>
        </p:nvSpPr>
        <p:spPr>
          <a:xfrm>
            <a:off x="467544" y="1340768"/>
            <a:ext cx="7886700" cy="540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accent6"/>
                </a:solidFill>
                <a:effectLst/>
                <a:uLnTx/>
                <a:uFillTx/>
                <a:latin typeface="+mj-lt"/>
                <a:ea typeface="+mj-ea"/>
                <a:cs typeface="+mj-cs"/>
              </a:rPr>
              <a:t>Dispositif pédagogique</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4000" dirty="0" smtClean="0">
              <a:solidFill>
                <a:schemeClr val="accent6"/>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4000" b="0" i="0" u="none" strike="noStrike" kern="1200" cap="none" spc="0" normalizeH="0" baseline="0" noProof="0" dirty="0">
              <a:ln>
                <a:noFill/>
              </a:ln>
              <a:solidFill>
                <a:schemeClr val="accent6"/>
              </a:solidFill>
              <a:effectLst/>
              <a:uLnTx/>
              <a:uFillTx/>
              <a:latin typeface="+mj-lt"/>
              <a:ea typeface="+mj-ea"/>
              <a:cs typeface="+mj-cs"/>
            </a:endParaRPr>
          </a:p>
        </p:txBody>
      </p:sp>
      <p:sp>
        <p:nvSpPr>
          <p:cNvPr id="6" name="Rectangle 5"/>
          <p:cNvSpPr/>
          <p:nvPr/>
        </p:nvSpPr>
        <p:spPr>
          <a:xfrm>
            <a:off x="3563888" y="2780928"/>
            <a:ext cx="2752998" cy="461665"/>
          </a:xfrm>
          <a:prstGeom prst="rect">
            <a:avLst/>
          </a:prstGeom>
        </p:spPr>
        <p:txBody>
          <a:bodyPr wrap="square">
            <a:spAutoFit/>
          </a:bodyPr>
          <a:lstStyle/>
          <a:p>
            <a:r>
              <a:rPr lang="fr-FR" sz="2400" dirty="0" err="1" smtClean="0">
                <a:latin typeface="Calibri"/>
                <a:cs typeface="Calibri"/>
              </a:rPr>
              <a:t>Ie</a:t>
            </a:r>
            <a:r>
              <a:rPr lang="fr-FR" sz="2400" dirty="0" smtClean="0">
                <a:latin typeface="Calibri"/>
                <a:cs typeface="Calibri"/>
              </a:rPr>
              <a:t> débat en classe</a:t>
            </a:r>
            <a:endParaRPr lang="fr-FR" sz="2400" dirty="0"/>
          </a:p>
        </p:txBody>
      </p:sp>
      <p:cxnSp>
        <p:nvCxnSpPr>
          <p:cNvPr id="8" name="Connecteur en angle 7"/>
          <p:cNvCxnSpPr/>
          <p:nvPr/>
        </p:nvCxnSpPr>
        <p:spPr>
          <a:xfrm>
            <a:off x="1403648" y="2132856"/>
            <a:ext cx="1944216" cy="8640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16</a:t>
            </a:fld>
            <a:endParaRPr lang="fr-FR"/>
          </a:p>
        </p:txBody>
      </p:sp>
      <p:sp>
        <p:nvSpPr>
          <p:cNvPr id="9" name="ZoneTexte 8"/>
          <p:cNvSpPr txBox="1"/>
          <p:nvPr/>
        </p:nvSpPr>
        <p:spPr>
          <a:xfrm>
            <a:off x="179512" y="188640"/>
            <a:ext cx="8640960" cy="6832640"/>
          </a:xfrm>
          <a:prstGeom prst="rect">
            <a:avLst/>
          </a:prstGeom>
          <a:noFill/>
        </p:spPr>
        <p:txBody>
          <a:bodyPr wrap="square" rtlCol="0">
            <a:spAutoFit/>
          </a:bodyPr>
          <a:lstStyle/>
          <a:p>
            <a:pPr algn="just"/>
            <a:r>
              <a:rPr lang="fr-FR" sz="2000" b="1" dirty="0" smtClean="0"/>
              <a:t>Extrait d’un débat animé par Clarisse </a:t>
            </a:r>
          </a:p>
          <a:p>
            <a:pPr algn="just"/>
            <a:endParaRPr lang="fr-FR" sz="2000" dirty="0" smtClean="0"/>
          </a:p>
          <a:p>
            <a:pPr algn="just"/>
            <a:r>
              <a:rPr lang="fr-FR" sz="2000" dirty="0" smtClean="0"/>
              <a:t>Le débat en classe porte sur une bagarre entre élèves qui s’est déroulée durant la scolarité à l’école élémentaire. Les élèves évoquent la gestion de cette situation par l’enseignante en se plaignant de ses choix. Ils considèrent que la prof a été « injuste » car elle n’a pas puni une élève, Aréna, considérée comme la « chouchou » de la prof (selon les élèves). Les élèves, au contraire, considère Aréna comme responsable de la dispute. </a:t>
            </a:r>
          </a:p>
          <a:p>
            <a:pPr algn="just"/>
            <a:r>
              <a:rPr lang="fr-FR" sz="2000" dirty="0" smtClean="0"/>
              <a:t>Le second élève réputé généralement comme étant « problématique » a lui été sanctionné alors qu’il n’avait rien fait.</a:t>
            </a:r>
          </a:p>
          <a:p>
            <a:pPr algn="just"/>
            <a:r>
              <a:rPr lang="fr-FR" sz="2000" dirty="0" smtClean="0"/>
              <a:t>Après quelques minutes de débat, l’enseignante réalise une synthèse de ce qui a été dit.</a:t>
            </a:r>
          </a:p>
          <a:p>
            <a:pPr fontAlgn="ctr"/>
            <a:endParaRPr lang="fr-FR" sz="2000" dirty="0" smtClean="0"/>
          </a:p>
          <a:p>
            <a:pPr algn="ctr" fontAlgn="ctr"/>
            <a:r>
              <a:rPr lang="fr-FR" sz="2400" b="1" i="1" dirty="0" smtClean="0"/>
              <a:t>Comment analysez-vous la conduite du débat par l'enseignante?</a:t>
            </a:r>
          </a:p>
          <a:p>
            <a:pPr algn="ctr" fontAlgn="ctr"/>
            <a:endParaRPr lang="fr-FR" sz="2000" b="1" dirty="0" smtClean="0"/>
          </a:p>
          <a:p>
            <a:pPr algn="ctr" fontAlgn="ctr"/>
            <a:r>
              <a:rPr lang="fr-FR" sz="2000" b="1" dirty="0" smtClean="0"/>
              <a:t>Le milieu de vie des élèves a été pris en compte</a:t>
            </a:r>
          </a:p>
          <a:p>
            <a:pPr algn="ctr" fontAlgn="ctr"/>
            <a:r>
              <a:rPr lang="fr-FR" sz="2000" dirty="0" smtClean="0">
                <a:latin typeface="Times New Roman"/>
                <a:cs typeface="Times New Roman"/>
              </a:rPr>
              <a:t>■ </a:t>
            </a:r>
            <a:r>
              <a:rPr lang="fr-FR" sz="2000" dirty="0" smtClean="0"/>
              <a:t> Oui</a:t>
            </a:r>
          </a:p>
          <a:p>
            <a:pPr algn="ctr" fontAlgn="ctr"/>
            <a:r>
              <a:rPr lang="fr-FR" sz="2000" dirty="0" smtClean="0">
                <a:latin typeface="Times New Roman"/>
                <a:cs typeface="Times New Roman"/>
              </a:rPr>
              <a:t>■ </a:t>
            </a:r>
            <a:r>
              <a:rPr lang="fr-FR" sz="2000" dirty="0" smtClean="0"/>
              <a:t> Non</a:t>
            </a:r>
          </a:p>
          <a:p>
            <a:pPr algn="ctr" fontAlgn="ctr"/>
            <a:r>
              <a:rPr lang="fr-FR" sz="2000" b="1" dirty="0" smtClean="0"/>
              <a:t>Les élèves sont actifs</a:t>
            </a:r>
          </a:p>
          <a:p>
            <a:pPr algn="ctr" fontAlgn="ctr"/>
            <a:r>
              <a:rPr lang="fr-FR" sz="2000" dirty="0" smtClean="0">
                <a:latin typeface="Times New Roman"/>
                <a:cs typeface="Times New Roman"/>
              </a:rPr>
              <a:t>■ </a:t>
            </a:r>
            <a:r>
              <a:rPr lang="fr-FR" sz="2000" dirty="0" smtClean="0"/>
              <a:t> Oui</a:t>
            </a:r>
          </a:p>
          <a:p>
            <a:pPr algn="ctr" fontAlgn="ctr"/>
            <a:r>
              <a:rPr lang="fr-FR" sz="2000" dirty="0" smtClean="0">
                <a:latin typeface="Times New Roman"/>
                <a:cs typeface="Times New Roman"/>
              </a:rPr>
              <a:t> ■ </a:t>
            </a:r>
            <a:r>
              <a:rPr lang="fr-FR" sz="2000" dirty="0" smtClean="0"/>
              <a:t> Non</a:t>
            </a:r>
          </a:p>
          <a:p>
            <a:pPr algn="just"/>
            <a:endParaRPr lang="fr-FR" sz="2000" dirty="0" smtClean="0"/>
          </a:p>
          <a:p>
            <a:pPr algn="just"/>
            <a:endParaRPr lang="fr-FR" sz="2000" dirty="0" smtClean="0"/>
          </a:p>
          <a:p>
            <a:endParaRPr lang="fr-FR" dirty="0"/>
          </a:p>
        </p:txBody>
      </p:sp>
      <p:sp>
        <p:nvSpPr>
          <p:cNvPr id="5" name="Rectangle 4"/>
          <p:cNvSpPr/>
          <p:nvPr/>
        </p:nvSpPr>
        <p:spPr>
          <a:xfrm>
            <a:off x="755576" y="6165304"/>
            <a:ext cx="7920880" cy="923330"/>
          </a:xfrm>
          <a:prstGeom prst="rect">
            <a:avLst/>
          </a:prstGeom>
        </p:spPr>
        <p:txBody>
          <a:bodyPr wrap="square">
            <a:spAutoFit/>
          </a:bodyPr>
          <a:lstStyle/>
          <a:p>
            <a:r>
              <a:rPr lang="fr-FR" dirty="0" smtClean="0">
                <a:hlinkClick r:id="rId2"/>
              </a:rPr>
              <a:t>https://docs.google.com/forms/d/e/1FAIpQLSf2IJLuDbYFKh3blv85Qi_msHaRFufDLoH1vqXWSv5CPQTYMA/viewform?vc=0&amp;c=0&amp;w=1&amp;flr=0</a:t>
            </a:r>
            <a:endParaRPr lang="fr-FR" dirty="0" smtClean="0"/>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17</a:t>
            </a:fld>
            <a:endParaRPr lang="fr-FR"/>
          </a:p>
        </p:txBody>
      </p:sp>
      <p:sp>
        <p:nvSpPr>
          <p:cNvPr id="9" name="ZoneTexte 8"/>
          <p:cNvSpPr txBox="1"/>
          <p:nvPr/>
        </p:nvSpPr>
        <p:spPr>
          <a:xfrm>
            <a:off x="179512" y="404664"/>
            <a:ext cx="8640960" cy="4985980"/>
          </a:xfrm>
          <a:prstGeom prst="rect">
            <a:avLst/>
          </a:prstGeom>
          <a:noFill/>
        </p:spPr>
        <p:txBody>
          <a:bodyPr wrap="square" rtlCol="0">
            <a:spAutoFit/>
          </a:bodyPr>
          <a:lstStyle/>
          <a:p>
            <a:r>
              <a:rPr lang="fr-FR" sz="2800" b="1" dirty="0" smtClean="0"/>
              <a:t>Résultat sondage (44 participants) :</a:t>
            </a:r>
          </a:p>
          <a:p>
            <a:pPr fontAlgn="ctr"/>
            <a:endParaRPr lang="fr-FR" sz="2000" dirty="0" smtClean="0"/>
          </a:p>
          <a:p>
            <a:pPr algn="ctr" fontAlgn="ctr"/>
            <a:r>
              <a:rPr lang="fr-FR" sz="2400" b="1" i="1" dirty="0" smtClean="0"/>
              <a:t>Comment analysez-vous la conduite du débat par l'enseignante?</a:t>
            </a:r>
          </a:p>
          <a:p>
            <a:pPr algn="ctr" fontAlgn="ctr"/>
            <a:endParaRPr lang="fr-FR" sz="2000" b="1" dirty="0" smtClean="0"/>
          </a:p>
          <a:p>
            <a:pPr algn="ctr" fontAlgn="ctr"/>
            <a:r>
              <a:rPr lang="fr-FR" sz="2400" b="1" dirty="0" smtClean="0"/>
              <a:t>Le milieu de vie des élèves a été pris en </a:t>
            </a:r>
            <a:r>
              <a:rPr lang="fr-FR" sz="2400" b="1" dirty="0" smtClean="0"/>
              <a:t>compte</a:t>
            </a:r>
          </a:p>
          <a:p>
            <a:pPr algn="ctr" fontAlgn="ctr"/>
            <a:r>
              <a:rPr lang="fr-FR" sz="2400" dirty="0" smtClean="0">
                <a:latin typeface="Times New Roman"/>
                <a:cs typeface="Times New Roman"/>
              </a:rPr>
              <a:t>■ </a:t>
            </a:r>
            <a:r>
              <a:rPr lang="fr-FR" sz="2400" dirty="0" smtClean="0"/>
              <a:t> </a:t>
            </a:r>
            <a:r>
              <a:rPr lang="fr-FR" sz="2400" dirty="0" smtClean="0"/>
              <a:t>Oui </a:t>
            </a:r>
            <a:r>
              <a:rPr lang="fr-FR" sz="2400" b="1" dirty="0" smtClean="0">
                <a:solidFill>
                  <a:srgbClr val="FF0000"/>
                </a:solidFill>
              </a:rPr>
              <a:t>= 33.3%</a:t>
            </a:r>
            <a:endParaRPr lang="fr-FR" sz="2400" b="1" dirty="0" smtClean="0">
              <a:solidFill>
                <a:srgbClr val="FF0000"/>
              </a:solidFill>
            </a:endParaRPr>
          </a:p>
          <a:p>
            <a:pPr algn="ctr" fontAlgn="ctr"/>
            <a:r>
              <a:rPr lang="fr-FR" sz="2400" dirty="0" smtClean="0">
                <a:latin typeface="Times New Roman"/>
                <a:cs typeface="Times New Roman"/>
              </a:rPr>
              <a:t>■ </a:t>
            </a:r>
            <a:r>
              <a:rPr lang="fr-FR" sz="2400" dirty="0" smtClean="0"/>
              <a:t> </a:t>
            </a:r>
            <a:r>
              <a:rPr lang="fr-FR" sz="2400" dirty="0" smtClean="0"/>
              <a:t>Non </a:t>
            </a:r>
            <a:r>
              <a:rPr lang="fr-FR" sz="2400" b="1" dirty="0" smtClean="0">
                <a:solidFill>
                  <a:srgbClr val="FF0000"/>
                </a:solidFill>
              </a:rPr>
              <a:t>= 66.7</a:t>
            </a:r>
            <a:r>
              <a:rPr lang="fr-FR" sz="2400" b="1" dirty="0" smtClean="0">
                <a:solidFill>
                  <a:srgbClr val="FF0000"/>
                </a:solidFill>
              </a:rPr>
              <a:t>%</a:t>
            </a:r>
          </a:p>
          <a:p>
            <a:pPr algn="ctr" fontAlgn="ctr"/>
            <a:endParaRPr lang="fr-FR" sz="2400" b="1" dirty="0" smtClean="0">
              <a:solidFill>
                <a:srgbClr val="FF0000"/>
              </a:solidFill>
            </a:endParaRPr>
          </a:p>
          <a:p>
            <a:pPr algn="ctr" fontAlgn="ctr"/>
            <a:r>
              <a:rPr lang="fr-FR" sz="2400" b="1" dirty="0" smtClean="0"/>
              <a:t>Les élèves sont actifs</a:t>
            </a:r>
          </a:p>
          <a:p>
            <a:pPr algn="ctr" fontAlgn="ctr"/>
            <a:r>
              <a:rPr lang="fr-FR" sz="2400" dirty="0" smtClean="0">
                <a:latin typeface="Times New Roman"/>
                <a:cs typeface="Times New Roman"/>
              </a:rPr>
              <a:t>■ </a:t>
            </a:r>
            <a:r>
              <a:rPr lang="fr-FR" sz="2400" dirty="0" smtClean="0"/>
              <a:t> </a:t>
            </a:r>
            <a:r>
              <a:rPr lang="fr-FR" sz="2400" dirty="0" smtClean="0"/>
              <a:t>Oui </a:t>
            </a:r>
            <a:r>
              <a:rPr lang="fr-FR" sz="2400" b="1" dirty="0" smtClean="0">
                <a:solidFill>
                  <a:srgbClr val="FF0000"/>
                </a:solidFill>
              </a:rPr>
              <a:t>= 55.69 %</a:t>
            </a:r>
          </a:p>
          <a:p>
            <a:pPr algn="ctr" fontAlgn="ctr"/>
            <a:r>
              <a:rPr lang="fr-FR" sz="2400" dirty="0" smtClean="0"/>
              <a:t>■  Non </a:t>
            </a:r>
            <a:r>
              <a:rPr lang="fr-FR" sz="2400" b="1" dirty="0" smtClean="0">
                <a:solidFill>
                  <a:srgbClr val="FF0000"/>
                </a:solidFill>
              </a:rPr>
              <a:t>= 44.1 %</a:t>
            </a:r>
          </a:p>
          <a:p>
            <a:pPr algn="just"/>
            <a:endParaRPr lang="fr-FR" sz="2000" dirty="0" smtClean="0"/>
          </a:p>
          <a:p>
            <a:pPr algn="just"/>
            <a:endParaRPr lang="fr-FR" sz="2000" dirty="0" smtClean="0"/>
          </a:p>
          <a:p>
            <a:endParaRPr lang="fr-FR" dirty="0"/>
          </a:p>
        </p:txBody>
      </p:sp>
      <p:sp>
        <p:nvSpPr>
          <p:cNvPr id="5" name="Rectangle 4"/>
          <p:cNvSpPr/>
          <p:nvPr/>
        </p:nvSpPr>
        <p:spPr>
          <a:xfrm>
            <a:off x="755576" y="6165304"/>
            <a:ext cx="7920880" cy="923330"/>
          </a:xfrm>
          <a:prstGeom prst="rect">
            <a:avLst/>
          </a:prstGeom>
        </p:spPr>
        <p:txBody>
          <a:bodyPr wrap="square">
            <a:spAutoFit/>
          </a:bodyPr>
          <a:lstStyle/>
          <a:p>
            <a:r>
              <a:rPr lang="fr-FR" dirty="0" smtClean="0">
                <a:hlinkClick r:id="rId2"/>
              </a:rPr>
              <a:t>https://docs.google.com/forms/d/e/1FAIpQLSf2IJLuDbYFKh3blv85Qi_msHaRFufDLoH1vqXWSv5CPQTYMA/viewform?vc=0&amp;c=0&amp;w=1&amp;flr=0</a:t>
            </a:r>
            <a:endParaRPr lang="fr-FR" dirty="0" smtClean="0"/>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18</a:t>
            </a:fld>
            <a:endParaRPr lang="fr-FR"/>
          </a:p>
        </p:txBody>
      </p:sp>
      <p:sp>
        <p:nvSpPr>
          <p:cNvPr id="3" name="ZoneTexte 2"/>
          <p:cNvSpPr txBox="1"/>
          <p:nvPr/>
        </p:nvSpPr>
        <p:spPr>
          <a:xfrm>
            <a:off x="395536" y="188640"/>
            <a:ext cx="8748464" cy="461665"/>
          </a:xfrm>
          <a:prstGeom prst="rect">
            <a:avLst/>
          </a:prstGeom>
          <a:noFill/>
        </p:spPr>
        <p:txBody>
          <a:bodyPr wrap="square" rtlCol="0">
            <a:spAutoFit/>
          </a:bodyPr>
          <a:lstStyle/>
          <a:p>
            <a:r>
              <a:rPr lang="fr-FR" sz="2400" b="1" dirty="0" smtClean="0"/>
              <a:t>Dispositif du débat en classe inspiré par la pédagogie </a:t>
            </a:r>
            <a:r>
              <a:rPr lang="fr-FR" sz="2400" b="1" dirty="0" err="1" smtClean="0"/>
              <a:t>freirienne</a:t>
            </a:r>
            <a:endParaRPr lang="fr-FR" sz="2000" dirty="0" smtClean="0"/>
          </a:p>
        </p:txBody>
      </p:sp>
      <p:pic>
        <p:nvPicPr>
          <p:cNvPr id="4" name="Image 3" descr="C:\Users\DENNY\Desktop\Préparation article\frise en version jpg.jpg"/>
          <p:cNvPicPr/>
          <p:nvPr/>
        </p:nvPicPr>
        <p:blipFill>
          <a:blip r:embed="rId2" cstate="print"/>
          <a:srcRect/>
          <a:stretch>
            <a:fillRect/>
          </a:stretch>
        </p:blipFill>
        <p:spPr bwMode="auto">
          <a:xfrm>
            <a:off x="827584" y="2348880"/>
            <a:ext cx="7992888" cy="4325510"/>
          </a:xfrm>
          <a:prstGeom prst="rect">
            <a:avLst/>
          </a:prstGeom>
          <a:noFill/>
          <a:ln w="9525">
            <a:noFill/>
            <a:miter lim="800000"/>
            <a:headEnd/>
            <a:tailEnd/>
          </a:ln>
        </p:spPr>
      </p:pic>
      <p:pic>
        <p:nvPicPr>
          <p:cNvPr id="5" name="Image 4"/>
          <p:cNvPicPr>
            <a:picLocks noChangeAspect="1"/>
          </p:cNvPicPr>
          <p:nvPr/>
        </p:nvPicPr>
        <p:blipFill>
          <a:blip r:embed="rId3" cstate="print"/>
          <a:stretch>
            <a:fillRect/>
          </a:stretch>
        </p:blipFill>
        <p:spPr>
          <a:xfrm>
            <a:off x="1907704" y="654278"/>
            <a:ext cx="3891784" cy="2153528"/>
          </a:xfrm>
          <a:prstGeom prst="rect">
            <a:avLst/>
          </a:prstGeom>
        </p:spPr>
      </p:pic>
      <p:cxnSp>
        <p:nvCxnSpPr>
          <p:cNvPr id="7" name="Connecteur droit avec flèche 6"/>
          <p:cNvCxnSpPr/>
          <p:nvPr/>
        </p:nvCxnSpPr>
        <p:spPr>
          <a:xfrm flipH="1" flipV="1">
            <a:off x="4427984" y="2564904"/>
            <a:ext cx="648072"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Connecteur en angle 8"/>
          <p:cNvCxnSpPr/>
          <p:nvPr/>
        </p:nvCxnSpPr>
        <p:spPr>
          <a:xfrm rot="10800000" flipV="1">
            <a:off x="2987824" y="4725144"/>
            <a:ext cx="2664296" cy="100811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83568" y="5579948"/>
            <a:ext cx="2232248" cy="369332"/>
          </a:xfrm>
          <a:prstGeom prst="rect">
            <a:avLst/>
          </a:prstGeom>
          <a:noFill/>
        </p:spPr>
        <p:txBody>
          <a:bodyPr wrap="square" rtlCol="0">
            <a:spAutoFit/>
          </a:bodyPr>
          <a:lstStyle/>
          <a:p>
            <a:r>
              <a:rPr lang="fr-FR" b="1" dirty="0" smtClean="0"/>
              <a:t>Description de faits</a:t>
            </a:r>
            <a:endParaRPr lang="fr-FR" b="1" dirty="0"/>
          </a:p>
        </p:txBody>
      </p:sp>
      <p:cxnSp>
        <p:nvCxnSpPr>
          <p:cNvPr id="12" name="Connecteur en angle 11"/>
          <p:cNvCxnSpPr/>
          <p:nvPr/>
        </p:nvCxnSpPr>
        <p:spPr>
          <a:xfrm>
            <a:off x="6948264" y="4725144"/>
            <a:ext cx="1368152" cy="100811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47251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084168" y="47251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372200" y="47251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660232" y="47251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6156176" y="2564904"/>
            <a:ext cx="432048" cy="369332"/>
          </a:xfrm>
          <a:prstGeom prst="rect">
            <a:avLst/>
          </a:prstGeom>
          <a:solidFill>
            <a:schemeClr val="bg1"/>
          </a:solidFill>
        </p:spPr>
        <p:txBody>
          <a:bodyPr wrap="square" rtlCol="0">
            <a:spAutoFit/>
          </a:bodyPr>
          <a:lstStyle/>
          <a:p>
            <a:endParaRPr lang="fr-FR" dirty="0"/>
          </a:p>
        </p:txBody>
      </p:sp>
      <p:sp>
        <p:nvSpPr>
          <p:cNvPr id="32" name="ZoneTexte 31"/>
          <p:cNvSpPr txBox="1"/>
          <p:nvPr/>
        </p:nvSpPr>
        <p:spPr>
          <a:xfrm>
            <a:off x="6300192" y="2492896"/>
            <a:ext cx="2376264" cy="661720"/>
          </a:xfrm>
          <a:prstGeom prst="rect">
            <a:avLst/>
          </a:prstGeom>
          <a:solidFill>
            <a:schemeClr val="bg1"/>
          </a:solidFill>
        </p:spPr>
        <p:txBody>
          <a:bodyPr wrap="square" rtlCol="0">
            <a:spAutoFit/>
          </a:bodyPr>
          <a:lstStyle/>
          <a:p>
            <a:endParaRPr lang="fr-FR" sz="1850" dirty="0" smtClean="0"/>
          </a:p>
          <a:p>
            <a:endParaRPr lang="fr-FR" sz="1850" dirty="0"/>
          </a:p>
        </p:txBody>
      </p:sp>
      <p:sp>
        <p:nvSpPr>
          <p:cNvPr id="33" name="ZoneTexte 32"/>
          <p:cNvSpPr txBox="1"/>
          <p:nvPr/>
        </p:nvSpPr>
        <p:spPr>
          <a:xfrm>
            <a:off x="7740352" y="5014917"/>
            <a:ext cx="1440160" cy="646331"/>
          </a:xfrm>
          <a:prstGeom prst="rect">
            <a:avLst/>
          </a:prstGeom>
          <a:noFill/>
        </p:spPr>
        <p:txBody>
          <a:bodyPr wrap="square" rtlCol="0">
            <a:spAutoFit/>
          </a:bodyPr>
          <a:lstStyle/>
          <a:p>
            <a:r>
              <a:rPr lang="fr-FR" b="1" dirty="0" smtClean="0"/>
              <a:t>Analyse des situations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19</a:t>
            </a:fld>
            <a:endParaRPr lang="fr-FR"/>
          </a:p>
        </p:txBody>
      </p:sp>
      <p:sp>
        <p:nvSpPr>
          <p:cNvPr id="3" name="ZoneTexte 2"/>
          <p:cNvSpPr txBox="1"/>
          <p:nvPr/>
        </p:nvSpPr>
        <p:spPr>
          <a:xfrm>
            <a:off x="395536" y="188640"/>
            <a:ext cx="8748464" cy="461665"/>
          </a:xfrm>
          <a:prstGeom prst="rect">
            <a:avLst/>
          </a:prstGeom>
          <a:noFill/>
        </p:spPr>
        <p:txBody>
          <a:bodyPr wrap="square" rtlCol="0">
            <a:spAutoFit/>
          </a:bodyPr>
          <a:lstStyle/>
          <a:p>
            <a:r>
              <a:rPr lang="fr-FR" sz="2400" b="1" dirty="0" smtClean="0"/>
              <a:t>Dispositif du débat et protocole de recherche</a:t>
            </a:r>
            <a:endParaRPr lang="fr-FR" sz="2000" dirty="0" smtClean="0"/>
          </a:p>
        </p:txBody>
      </p:sp>
      <p:pic>
        <p:nvPicPr>
          <p:cNvPr id="4" name="Image 3" descr="C:\Users\DENNY\Desktop\Préparation article\frise en version jpg.jpg"/>
          <p:cNvPicPr/>
          <p:nvPr/>
        </p:nvPicPr>
        <p:blipFill>
          <a:blip r:embed="rId2" cstate="print"/>
          <a:srcRect/>
          <a:stretch>
            <a:fillRect/>
          </a:stretch>
        </p:blipFill>
        <p:spPr bwMode="auto">
          <a:xfrm>
            <a:off x="827584" y="2348880"/>
            <a:ext cx="7992888" cy="4325510"/>
          </a:xfrm>
          <a:prstGeom prst="rect">
            <a:avLst/>
          </a:prstGeom>
          <a:noFill/>
          <a:ln w="9525">
            <a:noFill/>
            <a:miter lim="800000"/>
            <a:headEnd/>
            <a:tailEnd/>
          </a:ln>
        </p:spPr>
      </p:pic>
      <p:pic>
        <p:nvPicPr>
          <p:cNvPr id="5" name="Image 4"/>
          <p:cNvPicPr>
            <a:picLocks noChangeAspect="1"/>
          </p:cNvPicPr>
          <p:nvPr/>
        </p:nvPicPr>
        <p:blipFill>
          <a:blip r:embed="rId3" cstate="print"/>
          <a:stretch>
            <a:fillRect/>
          </a:stretch>
        </p:blipFill>
        <p:spPr>
          <a:xfrm>
            <a:off x="1907704" y="654278"/>
            <a:ext cx="3891783" cy="2153528"/>
          </a:xfrm>
          <a:prstGeom prst="rect">
            <a:avLst/>
          </a:prstGeom>
        </p:spPr>
      </p:pic>
      <p:cxnSp>
        <p:nvCxnSpPr>
          <p:cNvPr id="7" name="Connecteur droit avec flèche 6"/>
          <p:cNvCxnSpPr/>
          <p:nvPr/>
        </p:nvCxnSpPr>
        <p:spPr>
          <a:xfrm flipH="1" flipV="1">
            <a:off x="4427984" y="2564904"/>
            <a:ext cx="648072"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Connecteur en angle 8"/>
          <p:cNvCxnSpPr/>
          <p:nvPr/>
        </p:nvCxnSpPr>
        <p:spPr>
          <a:xfrm rot="10800000" flipV="1">
            <a:off x="2987824" y="4725144"/>
            <a:ext cx="2664296" cy="100811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83568" y="5579948"/>
            <a:ext cx="2232248" cy="369332"/>
          </a:xfrm>
          <a:prstGeom prst="rect">
            <a:avLst/>
          </a:prstGeom>
          <a:noFill/>
        </p:spPr>
        <p:txBody>
          <a:bodyPr wrap="square" rtlCol="0">
            <a:spAutoFit/>
          </a:bodyPr>
          <a:lstStyle/>
          <a:p>
            <a:r>
              <a:rPr lang="fr-FR" b="1" dirty="0" smtClean="0"/>
              <a:t>Description de faits</a:t>
            </a:r>
            <a:endParaRPr lang="fr-FR" b="1" dirty="0"/>
          </a:p>
        </p:txBody>
      </p:sp>
      <p:cxnSp>
        <p:nvCxnSpPr>
          <p:cNvPr id="12" name="Connecteur en angle 11"/>
          <p:cNvCxnSpPr/>
          <p:nvPr/>
        </p:nvCxnSpPr>
        <p:spPr>
          <a:xfrm>
            <a:off x="6948264" y="4725144"/>
            <a:ext cx="1368152" cy="100811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740352" y="5014917"/>
            <a:ext cx="1440160" cy="646331"/>
          </a:xfrm>
          <a:prstGeom prst="rect">
            <a:avLst/>
          </a:prstGeom>
          <a:noFill/>
        </p:spPr>
        <p:txBody>
          <a:bodyPr wrap="square" rtlCol="0">
            <a:spAutoFit/>
          </a:bodyPr>
          <a:lstStyle/>
          <a:p>
            <a:r>
              <a:rPr lang="fr-FR" b="1" dirty="0" smtClean="0"/>
              <a:t>Analyse des situations</a:t>
            </a:r>
          </a:p>
        </p:txBody>
      </p:sp>
      <p:cxnSp>
        <p:nvCxnSpPr>
          <p:cNvPr id="15" name="Connecteur droit 14"/>
          <p:cNvCxnSpPr/>
          <p:nvPr/>
        </p:nvCxnSpPr>
        <p:spPr>
          <a:xfrm>
            <a:off x="5796136" y="47251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084168" y="47251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372200" y="47251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660232" y="47251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horizontal à deux flèches 23"/>
          <p:cNvSpPr/>
          <p:nvPr/>
        </p:nvSpPr>
        <p:spPr>
          <a:xfrm>
            <a:off x="683568" y="6093296"/>
            <a:ext cx="7920879" cy="373770"/>
          </a:xfrm>
          <a:prstGeom prst="leftRightArrowCallout">
            <a:avLst/>
          </a:prstGeom>
          <a:solidFill>
            <a:srgbClr val="9BBB59"/>
          </a:solidFill>
          <a:ln w="25400" cap="flat" cmpd="sng" algn="ctr">
            <a:solidFill>
              <a:srgbClr val="9BBB59">
                <a:shade val="50000"/>
              </a:srgbClr>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lIns="20016" tIns="10008" rIns="20016" bIns="10008" rtlCol="0" anchor="ctr"/>
          <a:lstStyle>
            <a:defPPr>
              <a:defRPr lang="fr-FR"/>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fr-FR"/>
          </a:p>
        </p:txBody>
      </p:sp>
      <p:sp>
        <p:nvSpPr>
          <p:cNvPr id="23" name="ZoneTexte 112"/>
          <p:cNvSpPr txBox="1"/>
          <p:nvPr/>
        </p:nvSpPr>
        <p:spPr>
          <a:xfrm>
            <a:off x="2555776" y="5949280"/>
            <a:ext cx="4104456" cy="651153"/>
          </a:xfrm>
          <a:prstGeom prst="rect">
            <a:avLst/>
          </a:prstGeom>
          <a:solidFill>
            <a:srgbClr val="9BBB59"/>
          </a:solidFill>
          <a:ln w="25400" cap="flat" cmpd="sng" algn="ctr">
            <a:solidFill>
              <a:srgbClr val="9BBB59">
                <a:shade val="50000"/>
              </a:srgbClr>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wrap="square" lIns="20016" tIns="10008" rIns="20016" bIns="10008" rtlCol="0">
            <a:spAutoFit/>
          </a:bodyPr>
          <a:lstStyle>
            <a:defPPr>
              <a:defRPr lang="fr-FR"/>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r>
              <a:rPr lang="fr-FR" sz="1400" dirty="0" smtClean="0">
                <a:solidFill>
                  <a:sysClr val="windowText" lastClr="000000"/>
                </a:solidFill>
              </a:rPr>
              <a:t>Répété 3X (1/trimestre) pour chacun </a:t>
            </a:r>
          </a:p>
          <a:p>
            <a:pPr algn="ctr"/>
            <a:r>
              <a:rPr lang="fr-FR" sz="1400" dirty="0" smtClean="0">
                <a:solidFill>
                  <a:sysClr val="windowText" lastClr="000000"/>
                </a:solidFill>
              </a:rPr>
              <a:t>des 3 participants </a:t>
            </a:r>
          </a:p>
          <a:p>
            <a:pPr algn="ctr"/>
            <a:r>
              <a:rPr lang="fr-FR" sz="1300" i="1" dirty="0" smtClean="0">
                <a:solidFill>
                  <a:sysClr val="windowText" lastClr="000000"/>
                </a:solidFill>
              </a:rPr>
              <a:t>(enseignants-formateurs chevronnés)</a:t>
            </a:r>
            <a:endParaRPr lang="fr-FR" sz="1400" i="1" dirty="0">
              <a:solidFill>
                <a:sysClr val="windowText" lastClr="000000"/>
              </a:solidFill>
            </a:endParaRPr>
          </a:p>
        </p:txBody>
      </p:sp>
      <p:cxnSp>
        <p:nvCxnSpPr>
          <p:cNvPr id="25" name="Connecteur droit avec flèche 24"/>
          <p:cNvCxnSpPr/>
          <p:nvPr/>
        </p:nvCxnSpPr>
        <p:spPr>
          <a:xfrm flipV="1">
            <a:off x="6804248" y="1988840"/>
            <a:ext cx="0"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8028384" y="1484784"/>
            <a:ext cx="0"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940152" y="1412776"/>
            <a:ext cx="1872208" cy="646331"/>
          </a:xfrm>
          <a:prstGeom prst="rect">
            <a:avLst/>
          </a:prstGeom>
          <a:noFill/>
        </p:spPr>
        <p:txBody>
          <a:bodyPr wrap="square" rtlCol="0">
            <a:spAutoFit/>
          </a:bodyPr>
          <a:lstStyle/>
          <a:p>
            <a:pPr algn="ctr"/>
            <a:r>
              <a:rPr lang="fr-FR" dirty="0" err="1" smtClean="0"/>
              <a:t>Autoconfrontation</a:t>
            </a:r>
            <a:r>
              <a:rPr lang="fr-FR" dirty="0" smtClean="0"/>
              <a:t> simple</a:t>
            </a:r>
            <a:endParaRPr lang="fr-FR" dirty="0"/>
          </a:p>
        </p:txBody>
      </p:sp>
      <p:sp>
        <p:nvSpPr>
          <p:cNvPr id="30" name="ZoneTexte 29"/>
          <p:cNvSpPr txBox="1"/>
          <p:nvPr/>
        </p:nvSpPr>
        <p:spPr>
          <a:xfrm>
            <a:off x="7164288" y="908720"/>
            <a:ext cx="1872208" cy="646331"/>
          </a:xfrm>
          <a:prstGeom prst="rect">
            <a:avLst/>
          </a:prstGeom>
          <a:noFill/>
        </p:spPr>
        <p:txBody>
          <a:bodyPr wrap="square" rtlCol="0">
            <a:spAutoFit/>
          </a:bodyPr>
          <a:lstStyle/>
          <a:p>
            <a:pPr algn="ctr"/>
            <a:r>
              <a:rPr lang="fr-FR" dirty="0" err="1" smtClean="0"/>
              <a:t>Autoconfrontation</a:t>
            </a:r>
            <a:r>
              <a:rPr lang="fr-FR" dirty="0" smtClean="0"/>
              <a:t> simple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56792"/>
            <a:ext cx="9144000" cy="1398017"/>
          </a:xfrm>
        </p:spPr>
        <p:txBody>
          <a:bodyPr>
            <a:normAutofit fontScale="90000"/>
          </a:bodyPr>
          <a:lstStyle/>
          <a:p>
            <a:r>
              <a:rPr lang="fr-FR" sz="3100" b="1" dirty="0" smtClean="0"/>
              <a:t/>
            </a:r>
            <a:br>
              <a:rPr lang="fr-FR" sz="3100" b="1" dirty="0" smtClean="0"/>
            </a:br>
            <a:r>
              <a:rPr lang="fr-FR" sz="3100" b="1" dirty="0" smtClean="0"/>
              <a:t> </a:t>
            </a:r>
            <a:r>
              <a:rPr lang="fr-FR" sz="2800" dirty="0" smtClean="0">
                <a:solidFill>
                  <a:schemeClr val="bg1"/>
                </a:solidFill>
              </a:rPr>
              <a:t>De la parole de l’élève à la professionnalité de l’enseignant : </a:t>
            </a:r>
            <a:br>
              <a:rPr lang="fr-FR" sz="2800" dirty="0" smtClean="0">
                <a:solidFill>
                  <a:schemeClr val="bg1"/>
                </a:solidFill>
              </a:rPr>
            </a:br>
            <a:r>
              <a:rPr lang="fr-FR" sz="2800" dirty="0" smtClean="0">
                <a:solidFill>
                  <a:schemeClr val="bg1"/>
                </a:solidFill>
              </a:rPr>
              <a:t>la question de la transmission des valeurs</a:t>
            </a:r>
            <a:br>
              <a:rPr lang="fr-FR" sz="2800" dirty="0" smtClean="0">
                <a:solidFill>
                  <a:schemeClr val="bg1"/>
                </a:solidFill>
              </a:rPr>
            </a:br>
            <a:r>
              <a:rPr lang="fr-FR" sz="2200" i="1" dirty="0" smtClean="0">
                <a:solidFill>
                  <a:schemeClr val="bg1"/>
                </a:solidFill>
              </a:rPr>
              <a:t>Apports conceptuels et méthodologiques de la démarche </a:t>
            </a:r>
            <a:r>
              <a:rPr lang="fr-FR" sz="2200" i="1" dirty="0" err="1" smtClean="0">
                <a:solidFill>
                  <a:schemeClr val="bg1"/>
                </a:solidFill>
              </a:rPr>
              <a:t>ergologique</a:t>
            </a:r>
            <a:r>
              <a:rPr lang="fr-FR" sz="2200" i="1" dirty="0" smtClean="0">
                <a:solidFill>
                  <a:schemeClr val="bg1"/>
                </a:solidFill>
              </a:rPr>
              <a:t> </a:t>
            </a:r>
            <a:r>
              <a:rPr lang="fr-FR" sz="3100" i="1" dirty="0"/>
              <a:t/>
            </a:r>
            <a:br>
              <a:rPr lang="fr-FR" sz="3100" i="1" dirty="0"/>
            </a:br>
            <a:endParaRPr lang="fr-FR" i="1" dirty="0"/>
          </a:p>
        </p:txBody>
      </p:sp>
      <p:sp>
        <p:nvSpPr>
          <p:cNvPr id="5" name="Espace réservé du numéro de diapositive 4"/>
          <p:cNvSpPr>
            <a:spLocks noGrp="1"/>
          </p:cNvSpPr>
          <p:nvPr>
            <p:ph type="sldNum" sz="quarter" idx="12"/>
          </p:nvPr>
        </p:nvSpPr>
        <p:spPr/>
        <p:txBody>
          <a:bodyPr/>
          <a:lstStyle/>
          <a:p>
            <a:fld id="{54DD4E73-3B10-47E5-9C73-63E02DE5B48C}" type="slidenum">
              <a:rPr lang="fr-FR" smtClean="0"/>
              <a:pPr/>
              <a:t>2</a:t>
            </a:fld>
            <a:endParaRPr lang="fr-FR"/>
          </a:p>
        </p:txBody>
      </p:sp>
      <p:sp>
        <p:nvSpPr>
          <p:cNvPr id="6" name="Sous-titre 5"/>
          <p:cNvSpPr>
            <a:spLocks noGrp="1"/>
          </p:cNvSpPr>
          <p:nvPr>
            <p:ph type="subTitle" idx="1"/>
          </p:nvPr>
        </p:nvSpPr>
        <p:spPr>
          <a:xfrm>
            <a:off x="1331640" y="3501008"/>
            <a:ext cx="6400800" cy="1600200"/>
          </a:xfrm>
        </p:spPr>
        <p:txBody>
          <a:bodyPr/>
          <a:lstStyle/>
          <a:p>
            <a:r>
              <a:rPr lang="fr-FR" dirty="0" smtClean="0"/>
              <a:t>Objectifs de la présentation </a:t>
            </a:r>
          </a:p>
          <a:p>
            <a:r>
              <a:rPr lang="fr-FR" dirty="0" smtClean="0"/>
              <a:t>et ancrage du thème de recherche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971520" y="836320"/>
          <a:ext cx="7560840" cy="701040"/>
        </p:xfrm>
        <a:graphic>
          <a:graphicData uri="http://schemas.openxmlformats.org/drawingml/2006/table">
            <a:tbl>
              <a:tblPr firstRow="1" bandRow="1">
                <a:tableStyleId>{5C22544A-7EE6-4342-B048-85BDC9FD1C3A}</a:tableStyleId>
              </a:tblPr>
              <a:tblGrid>
                <a:gridCol w="3780420"/>
                <a:gridCol w="3780420"/>
              </a:tblGrid>
              <a:tr h="370840">
                <a:tc>
                  <a:txBody>
                    <a:bodyPr/>
                    <a:lstStyle/>
                    <a:p>
                      <a:pPr algn="ctr"/>
                      <a:r>
                        <a:rPr lang="fr-FR" sz="2000" dirty="0" smtClean="0"/>
                        <a:t>Elèves</a:t>
                      </a:r>
                      <a:r>
                        <a:rPr lang="fr-FR" sz="2000" baseline="0" dirty="0" smtClean="0"/>
                        <a:t> confrontés à </a:t>
                      </a:r>
                    </a:p>
                    <a:p>
                      <a:pPr algn="ctr"/>
                      <a:r>
                        <a:rPr lang="fr-FR" sz="2000" baseline="0" dirty="0" smtClean="0"/>
                        <a:t>leur vécu singulier</a:t>
                      </a:r>
                      <a:endParaRPr lang="fr-FR" sz="2000" dirty="0"/>
                    </a:p>
                  </a:txBody>
                  <a:tcPr/>
                </a:tc>
                <a:tc>
                  <a:txBody>
                    <a:bodyPr/>
                    <a:lstStyle/>
                    <a:p>
                      <a:pPr algn="ctr"/>
                      <a:r>
                        <a:rPr lang="fr-FR" sz="2000" dirty="0" smtClean="0"/>
                        <a:t>Enseignants confrontés à</a:t>
                      </a:r>
                    </a:p>
                    <a:p>
                      <a:pPr algn="ctr"/>
                      <a:r>
                        <a:rPr lang="fr-FR" sz="2000" dirty="0" smtClean="0"/>
                        <a:t>leur vécu du débat</a:t>
                      </a:r>
                      <a:endParaRPr lang="fr-FR" sz="2000" dirty="0"/>
                    </a:p>
                  </a:txBody>
                  <a:tcPr/>
                </a:tc>
              </a:tr>
            </a:tbl>
          </a:graphicData>
        </a:graphic>
      </p:graphicFrame>
      <p:sp>
        <p:nvSpPr>
          <p:cNvPr id="3" name="ZoneTexte 2"/>
          <p:cNvSpPr txBox="1"/>
          <p:nvPr/>
        </p:nvSpPr>
        <p:spPr>
          <a:xfrm>
            <a:off x="4860032" y="3140968"/>
            <a:ext cx="3816424" cy="369332"/>
          </a:xfrm>
          <a:prstGeom prst="rect">
            <a:avLst/>
          </a:prstGeom>
          <a:noFill/>
        </p:spPr>
        <p:txBody>
          <a:bodyPr wrap="square" rtlCol="0">
            <a:spAutoFit/>
          </a:bodyPr>
          <a:lstStyle/>
          <a:p>
            <a:endParaRPr lang="fr-FR" dirty="0"/>
          </a:p>
        </p:txBody>
      </p:sp>
      <p:pic>
        <p:nvPicPr>
          <p:cNvPr id="4" name="Image 3"/>
          <p:cNvPicPr/>
          <p:nvPr/>
        </p:nvPicPr>
        <p:blipFill>
          <a:blip r:embed="rId2" cstate="print"/>
          <a:srcRect/>
          <a:stretch>
            <a:fillRect/>
          </a:stretch>
        </p:blipFill>
        <p:spPr bwMode="auto">
          <a:xfrm>
            <a:off x="4787944" y="2420496"/>
            <a:ext cx="4176544" cy="2735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11560" y="2420888"/>
            <a:ext cx="3992320" cy="2736304"/>
          </a:xfrm>
          <a:prstGeom prst="rect">
            <a:avLst/>
          </a:prstGeom>
          <a:noFill/>
          <a:ln w="9525">
            <a:noFill/>
            <a:miter lim="800000"/>
            <a:headEnd/>
            <a:tailEnd/>
          </a:ln>
        </p:spPr>
      </p:pic>
      <p:sp>
        <p:nvSpPr>
          <p:cNvPr id="9" name="Flèche vers le bas 8"/>
          <p:cNvSpPr/>
          <p:nvPr/>
        </p:nvSpPr>
        <p:spPr>
          <a:xfrm>
            <a:off x="2195656" y="1628408"/>
            <a:ext cx="144016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5580032" y="1628408"/>
            <a:ext cx="144016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p:cNvSpPr>
            <a:spLocks noGrp="1"/>
          </p:cNvSpPr>
          <p:nvPr>
            <p:ph type="sldNum" sz="quarter" idx="12"/>
          </p:nvPr>
        </p:nvSpPr>
        <p:spPr/>
        <p:txBody>
          <a:bodyPr/>
          <a:lstStyle/>
          <a:p>
            <a:fld id="{54DD4E73-3B10-47E5-9C73-63E02DE5B48C}" type="slidenum">
              <a:rPr lang="fr-FR" smtClean="0"/>
              <a:pPr/>
              <a:t>20</a:t>
            </a:fld>
            <a:endParaRPr lang="fr-FR"/>
          </a:p>
        </p:txBody>
      </p:sp>
      <p:graphicFrame>
        <p:nvGraphicFramePr>
          <p:cNvPr id="11" name="Tableau 10"/>
          <p:cNvGraphicFramePr>
            <a:graphicFrameLocks noGrp="1"/>
          </p:cNvGraphicFramePr>
          <p:nvPr/>
        </p:nvGraphicFramePr>
        <p:xfrm>
          <a:off x="467464" y="5372824"/>
          <a:ext cx="8424936" cy="792480"/>
        </p:xfrm>
        <a:graphic>
          <a:graphicData uri="http://schemas.openxmlformats.org/drawingml/2006/table">
            <a:tbl>
              <a:tblPr firstRow="1" bandRow="1">
                <a:tableStyleId>{5C22544A-7EE6-4342-B048-85BDC9FD1C3A}</a:tableStyleId>
              </a:tblPr>
              <a:tblGrid>
                <a:gridCol w="4212468"/>
                <a:gridCol w="4212468"/>
              </a:tblGrid>
              <a:tr h="370840">
                <a:tc>
                  <a:txBody>
                    <a:bodyPr/>
                    <a:lstStyle/>
                    <a:p>
                      <a:pPr algn="ctr"/>
                      <a:r>
                        <a:rPr lang="fr-FR" sz="2000" dirty="0" smtClean="0"/>
                        <a:t>Le</a:t>
                      </a:r>
                      <a:r>
                        <a:rPr lang="fr-FR" sz="2000" baseline="0" dirty="0" smtClean="0"/>
                        <a:t> développement moral</a:t>
                      </a:r>
                      <a:endParaRPr lang="fr-FR" sz="2000" dirty="0"/>
                    </a:p>
                  </a:txBody>
                  <a:tcPr/>
                </a:tc>
                <a:tc>
                  <a:txBody>
                    <a:bodyPr/>
                    <a:lstStyle/>
                    <a:p>
                      <a:pPr algn="ctr"/>
                      <a:r>
                        <a:rPr lang="fr-FR" sz="2000" dirty="0" smtClean="0"/>
                        <a:t>Le développement professionnel</a:t>
                      </a:r>
                      <a:endParaRPr lang="fr-FR" sz="2000" dirty="0"/>
                    </a:p>
                  </a:txBody>
                  <a:tcPr/>
                </a:tc>
              </a:tr>
              <a:tr h="370840">
                <a:tc>
                  <a:txBody>
                    <a:bodyPr/>
                    <a:lstStyle/>
                    <a:p>
                      <a:pPr algn="ctr"/>
                      <a:r>
                        <a:rPr lang="fr-FR" sz="2000" dirty="0" smtClean="0"/>
                        <a:t>Milieu de vie pour débattre en</a:t>
                      </a:r>
                      <a:r>
                        <a:rPr lang="fr-FR" sz="2000" baseline="0" dirty="0" smtClean="0"/>
                        <a:t> classe inédit  </a:t>
                      </a:r>
                      <a:endParaRPr lang="fr-FR" sz="2000" dirty="0"/>
                    </a:p>
                  </a:txBody>
                  <a:tcPr/>
                </a:tc>
                <a:tc>
                  <a:txBody>
                    <a:bodyPr/>
                    <a:lstStyle/>
                    <a:p>
                      <a:pPr algn="ctr"/>
                      <a:r>
                        <a:rPr lang="fr-FR" sz="2000" dirty="0" smtClean="0"/>
                        <a:t>Dispositif</a:t>
                      </a:r>
                      <a:r>
                        <a:rPr lang="fr-FR" sz="2000" baseline="0" dirty="0" smtClean="0"/>
                        <a:t> de recherche inédit</a:t>
                      </a:r>
                      <a:endParaRPr lang="fr-FR" sz="2000" dirty="0"/>
                    </a:p>
                  </a:txBody>
                  <a:tcPr/>
                </a:tc>
              </a:tr>
            </a:tbl>
          </a:graphicData>
        </a:graphic>
      </p:graphicFrame>
      <p:sp>
        <p:nvSpPr>
          <p:cNvPr id="12" name="ZoneTexte 11"/>
          <p:cNvSpPr txBox="1"/>
          <p:nvPr/>
        </p:nvSpPr>
        <p:spPr>
          <a:xfrm>
            <a:off x="755576" y="332656"/>
            <a:ext cx="8064896" cy="400110"/>
          </a:xfrm>
          <a:prstGeom prst="rect">
            <a:avLst/>
          </a:prstGeom>
          <a:noFill/>
        </p:spPr>
        <p:txBody>
          <a:bodyPr wrap="square" rtlCol="0">
            <a:spAutoFit/>
          </a:bodyPr>
          <a:lstStyle/>
          <a:p>
            <a:pPr algn="ctr"/>
            <a:r>
              <a:rPr lang="fr-FR" sz="2000" b="1" dirty="0" smtClean="0"/>
              <a:t>POUR SE RÉSUMER</a:t>
            </a:r>
            <a:endParaRPr lang="fr-FR" sz="2000" b="1" dirty="0"/>
          </a:p>
        </p:txBody>
      </p:sp>
      <p:sp>
        <p:nvSpPr>
          <p:cNvPr id="14" name="ZoneTexte 13"/>
          <p:cNvSpPr txBox="1"/>
          <p:nvPr/>
        </p:nvSpPr>
        <p:spPr>
          <a:xfrm>
            <a:off x="683568" y="4437112"/>
            <a:ext cx="432048" cy="107722"/>
          </a:xfrm>
          <a:prstGeom prst="rect">
            <a:avLst/>
          </a:prstGeom>
          <a:solidFill>
            <a:schemeClr val="accent6">
              <a:lumMod val="75000"/>
            </a:schemeClr>
          </a:solidFill>
          <a:ln>
            <a:solidFill>
              <a:schemeClr val="accent6">
                <a:lumMod val="50000"/>
              </a:schemeClr>
            </a:solidFill>
          </a:ln>
        </p:spPr>
        <p:txBody>
          <a:bodyPr wrap="square" rtlCol="0">
            <a:spAutoFit/>
          </a:bodyPr>
          <a:lstStyle/>
          <a:p>
            <a:endParaRPr lang="fr-FR" sz="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21</a:t>
            </a:fld>
            <a:endParaRPr lang="fr-FR" dirty="0"/>
          </a:p>
        </p:txBody>
      </p:sp>
      <p:sp>
        <p:nvSpPr>
          <p:cNvPr id="3" name="ZoneTexte 2"/>
          <p:cNvSpPr txBox="1"/>
          <p:nvPr/>
        </p:nvSpPr>
        <p:spPr>
          <a:xfrm>
            <a:off x="467544" y="404664"/>
            <a:ext cx="8424936" cy="461665"/>
          </a:xfrm>
          <a:prstGeom prst="rect">
            <a:avLst/>
          </a:prstGeom>
          <a:noFill/>
        </p:spPr>
        <p:txBody>
          <a:bodyPr wrap="square" rtlCol="0">
            <a:spAutoFit/>
          </a:bodyPr>
          <a:lstStyle/>
          <a:p>
            <a:r>
              <a:rPr lang="fr-FR" sz="2400" b="1" dirty="0" smtClean="0"/>
              <a:t>RETOUR SUR L’EXTRAIT DU DÉBAT EN CLASSE</a:t>
            </a:r>
          </a:p>
        </p:txBody>
      </p:sp>
      <p:pic>
        <p:nvPicPr>
          <p:cNvPr id="5" name="Image 4" descr="C:\Users\DENNY\Desktop\Préparation article\frise en version jpg.jpg"/>
          <p:cNvPicPr/>
          <p:nvPr/>
        </p:nvPicPr>
        <p:blipFill>
          <a:blip r:embed="rId2" cstate="print"/>
          <a:srcRect/>
          <a:stretch>
            <a:fillRect/>
          </a:stretch>
        </p:blipFill>
        <p:spPr bwMode="auto">
          <a:xfrm>
            <a:off x="539552" y="764704"/>
            <a:ext cx="7992888" cy="4325510"/>
          </a:xfrm>
          <a:prstGeom prst="rect">
            <a:avLst/>
          </a:prstGeom>
          <a:noFill/>
          <a:ln w="9525">
            <a:noFill/>
            <a:miter lim="800000"/>
            <a:headEnd/>
            <a:tailEnd/>
          </a:ln>
        </p:spPr>
      </p:pic>
      <p:sp>
        <p:nvSpPr>
          <p:cNvPr id="4" name="ZoneTexte 3"/>
          <p:cNvSpPr txBox="1"/>
          <p:nvPr/>
        </p:nvSpPr>
        <p:spPr>
          <a:xfrm>
            <a:off x="611560" y="4221088"/>
            <a:ext cx="7992888" cy="1754326"/>
          </a:xfrm>
          <a:prstGeom prst="rect">
            <a:avLst/>
          </a:prstGeom>
          <a:noFill/>
        </p:spPr>
        <p:txBody>
          <a:bodyPr wrap="square" rtlCol="0">
            <a:spAutoFit/>
          </a:bodyPr>
          <a:lstStyle/>
          <a:p>
            <a:r>
              <a:rPr lang="fr-FR" dirty="0" smtClean="0"/>
              <a:t>Extrait de l’</a:t>
            </a:r>
            <a:r>
              <a:rPr lang="fr-FR" dirty="0" err="1" smtClean="0"/>
              <a:t>autoconfrontation</a:t>
            </a:r>
            <a:r>
              <a:rPr lang="fr-FR" dirty="0" smtClean="0"/>
              <a:t> simple Clarisse :</a:t>
            </a:r>
            <a:r>
              <a:rPr lang="fr-FR" b="1" dirty="0" smtClean="0"/>
              <a:t> </a:t>
            </a:r>
          </a:p>
          <a:p>
            <a:r>
              <a:rPr lang="fr-FR" b="1" dirty="0" smtClean="0"/>
              <a:t>« ouais là ça faisait un moment qu'on discutait, et là il faut des concepts, il faut un moment synthétiser  </a:t>
            </a:r>
            <a:r>
              <a:rPr lang="fr-FR" dirty="0" smtClean="0"/>
              <a:t>C 198 : […] </a:t>
            </a:r>
            <a:r>
              <a:rPr lang="fr-FR" b="1" dirty="0" smtClean="0"/>
              <a:t>là je me dis, c’est bon on a fait émerger euh des choses dont on peut se resservir ou dont on peut faire des traces où qu’on peut </a:t>
            </a:r>
            <a:r>
              <a:rPr lang="fr-FR" b="1" dirty="0" err="1" smtClean="0"/>
              <a:t>réexploiter</a:t>
            </a:r>
            <a:r>
              <a:rPr lang="fr-FR" b="1" dirty="0" smtClean="0"/>
              <a:t> ensuite en classe en sortant de la situation. Et donc là je me dis on met tout ensemble »</a:t>
            </a:r>
            <a:endParaRPr lang="fr-FR" dirty="0"/>
          </a:p>
        </p:txBody>
      </p:sp>
      <p:cxnSp>
        <p:nvCxnSpPr>
          <p:cNvPr id="7" name="Connecteur droit avec flèche 6"/>
          <p:cNvCxnSpPr/>
          <p:nvPr/>
        </p:nvCxnSpPr>
        <p:spPr>
          <a:xfrm flipH="1">
            <a:off x="4932040" y="2852936"/>
            <a:ext cx="1008112"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22</a:t>
            </a:fld>
            <a:endParaRPr lang="fr-FR"/>
          </a:p>
        </p:txBody>
      </p:sp>
      <p:sp>
        <p:nvSpPr>
          <p:cNvPr id="3" name="ZoneTexte 2"/>
          <p:cNvSpPr txBox="1"/>
          <p:nvPr/>
        </p:nvSpPr>
        <p:spPr>
          <a:xfrm>
            <a:off x="323528" y="316969"/>
            <a:ext cx="8820472" cy="2031325"/>
          </a:xfrm>
          <a:prstGeom prst="rect">
            <a:avLst/>
          </a:prstGeom>
          <a:noFill/>
        </p:spPr>
        <p:txBody>
          <a:bodyPr wrap="square" rtlCol="0">
            <a:spAutoFit/>
          </a:bodyPr>
          <a:lstStyle/>
          <a:p>
            <a:r>
              <a:rPr lang="fr-FR" dirty="0" smtClean="0"/>
              <a:t>Evelyne : Ouah chapeau</a:t>
            </a:r>
          </a:p>
          <a:p>
            <a:r>
              <a:rPr lang="fr-FR" dirty="0" smtClean="0"/>
              <a:t>Noé : </a:t>
            </a:r>
            <a:r>
              <a:rPr lang="fr-FR" dirty="0" err="1" smtClean="0"/>
              <a:t>Ouahh</a:t>
            </a:r>
            <a:r>
              <a:rPr lang="fr-FR" dirty="0" smtClean="0"/>
              <a:t> super vraiment ben c’est ce que moi je n’ai pas fait</a:t>
            </a:r>
          </a:p>
          <a:p>
            <a:r>
              <a:rPr lang="fr-FR" dirty="0" smtClean="0"/>
              <a:t>E 232 : Bravo</a:t>
            </a:r>
          </a:p>
          <a:p>
            <a:r>
              <a:rPr lang="fr-FR" dirty="0" smtClean="0"/>
              <a:t>Clarisse 233 : […] </a:t>
            </a:r>
            <a:r>
              <a:rPr lang="fr-FR" b="1" dirty="0" smtClean="0"/>
              <a:t>c’était mon objectif vraiment hein c'est-à-dire que je me suis vraiment dit comment j’allais relier toutes ces situations avec des concepts quelque chose qui est réutilisable après qui fasse « savoir scolaire » […]</a:t>
            </a:r>
          </a:p>
          <a:p>
            <a:endParaRPr lang="fr-FR"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23</a:t>
            </a:fld>
            <a:endParaRPr lang="fr-FR"/>
          </a:p>
        </p:txBody>
      </p:sp>
      <p:sp>
        <p:nvSpPr>
          <p:cNvPr id="3" name="ZoneTexte 2"/>
          <p:cNvSpPr txBox="1"/>
          <p:nvPr/>
        </p:nvSpPr>
        <p:spPr>
          <a:xfrm>
            <a:off x="323528" y="316969"/>
            <a:ext cx="8820472" cy="5632311"/>
          </a:xfrm>
          <a:prstGeom prst="rect">
            <a:avLst/>
          </a:prstGeom>
          <a:noFill/>
        </p:spPr>
        <p:txBody>
          <a:bodyPr wrap="square" rtlCol="0">
            <a:spAutoFit/>
          </a:bodyPr>
          <a:lstStyle/>
          <a:p>
            <a:r>
              <a:rPr lang="fr-FR" dirty="0" smtClean="0"/>
              <a:t>Evelyne : Ouah chapeau</a:t>
            </a:r>
          </a:p>
          <a:p>
            <a:r>
              <a:rPr lang="fr-FR" dirty="0" smtClean="0"/>
              <a:t>Noé : </a:t>
            </a:r>
            <a:r>
              <a:rPr lang="fr-FR" dirty="0" err="1" smtClean="0"/>
              <a:t>Ouahh</a:t>
            </a:r>
            <a:r>
              <a:rPr lang="fr-FR" dirty="0" smtClean="0"/>
              <a:t> super vraiment ben c’est ce que moi je n’ai pas fait</a:t>
            </a:r>
          </a:p>
          <a:p>
            <a:r>
              <a:rPr lang="fr-FR" dirty="0" smtClean="0"/>
              <a:t>E 232 : Bravo</a:t>
            </a:r>
          </a:p>
          <a:p>
            <a:r>
              <a:rPr lang="fr-FR" dirty="0" smtClean="0"/>
              <a:t>Clarisse 233 : […] </a:t>
            </a:r>
            <a:r>
              <a:rPr lang="fr-FR" b="1" dirty="0" smtClean="0"/>
              <a:t>c’était mon objectif vraiment hein c'est-à-dire que je me suis vraiment dit comment j’allais relier toutes ces situations avec des concepts quelque chose qui est réutilisable après qui fasse « savoir scolaire » […]</a:t>
            </a:r>
          </a:p>
          <a:p>
            <a:endParaRPr lang="fr-FR" b="1" dirty="0" smtClean="0"/>
          </a:p>
          <a:p>
            <a:r>
              <a:rPr lang="fr-FR" dirty="0" smtClean="0"/>
              <a:t>N 240 : […] </a:t>
            </a:r>
            <a:r>
              <a:rPr lang="fr-FR" b="1" dirty="0" smtClean="0"/>
              <a:t>au fond on se retrouve là dans une situation presque classique de cours en fait où on est parti d’une étude de cas à une mise en perspective à la fin</a:t>
            </a:r>
            <a:r>
              <a:rPr lang="fr-FR" dirty="0" smtClean="0"/>
              <a:t> et c’est vrai pour nous on a tout de suite réagi en disant ouah ben c’est bien, c’est génial. </a:t>
            </a:r>
            <a:r>
              <a:rPr lang="fr-FR" b="1" dirty="0" smtClean="0"/>
              <a:t>Parce que tout de suite on retrouve nos repères d’enseignant  […]</a:t>
            </a:r>
          </a:p>
          <a:p>
            <a:r>
              <a:rPr lang="fr-FR" dirty="0" smtClean="0"/>
              <a:t>N 242 : Oui alors </a:t>
            </a:r>
            <a:r>
              <a:rPr lang="fr-FR" b="1" dirty="0" smtClean="0"/>
              <a:t>les mots, les concepts et donc une forme un peu plus académique</a:t>
            </a:r>
            <a:r>
              <a:rPr lang="fr-FR" dirty="0" smtClean="0"/>
              <a:t> alors que c’est quelque chose que nous on cherchait à faire mais on y est pas parvenu [rires] c’est clair on a pas réussi à l’atteindre mais</a:t>
            </a:r>
            <a:r>
              <a:rPr lang="fr-FR" b="1" dirty="0" smtClean="0"/>
              <a:t> je m’interroge tout de même si cet objectif n’est pas caduque</a:t>
            </a:r>
            <a:r>
              <a:rPr lang="fr-FR" dirty="0" smtClean="0"/>
              <a:t>. A mon avis, et je terminerai  rapidement là-dessus, est-ce qu’on doit forcément suivre cette formule là et arrivé à ça ou pas ? Je précise, </a:t>
            </a:r>
            <a:r>
              <a:rPr lang="fr-FR" b="1" dirty="0" smtClean="0"/>
              <a:t>est-ce que le savoir ne doit pas être un peu plus dilué tout au long du débat et à ce moment là d’être un peu plus émietté ? Donc oui avec ce risque là aussi d’émiettement et à ce moment là cela n’apparaît pas comme une forme de savoir pour les élèves</a:t>
            </a:r>
            <a:r>
              <a:rPr lang="fr-FR" dirty="0" smtClean="0"/>
              <a:t> alors les grands auraient peut-être une autre perception parce qu’ils se diraient ah ça y est le prof il arrive avec ses savoirs, avec ses concepts </a:t>
            </a:r>
            <a:r>
              <a:rPr lang="fr-FR" b="1" dirty="0" smtClean="0"/>
              <a:t> </a:t>
            </a:r>
            <a:endParaRPr lang="fr-FR" dirty="0"/>
          </a:p>
        </p:txBody>
      </p:sp>
      <p:cxnSp>
        <p:nvCxnSpPr>
          <p:cNvPr id="5" name="Connecteur droit 4"/>
          <p:cNvCxnSpPr/>
          <p:nvPr/>
        </p:nvCxnSpPr>
        <p:spPr>
          <a:xfrm>
            <a:off x="323528" y="2132856"/>
            <a:ext cx="8568952"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84E2AA-8A2D-4819-9FA2-10D8D5DA9DD7}" type="slidenum">
              <a:rPr lang="fr-FR" smtClean="0"/>
              <a:pPr/>
              <a:t>24</a:t>
            </a:fld>
            <a:endParaRPr lang="fr-FR"/>
          </a:p>
        </p:txBody>
      </p:sp>
      <p:sp>
        <p:nvSpPr>
          <p:cNvPr id="5" name="ZoneTexte 4"/>
          <p:cNvSpPr txBox="1"/>
          <p:nvPr/>
        </p:nvSpPr>
        <p:spPr>
          <a:xfrm>
            <a:off x="395536" y="260648"/>
            <a:ext cx="8352928" cy="6186309"/>
          </a:xfrm>
          <a:prstGeom prst="rect">
            <a:avLst/>
          </a:prstGeom>
          <a:noFill/>
        </p:spPr>
        <p:txBody>
          <a:bodyPr wrap="square" rtlCol="0">
            <a:spAutoFit/>
          </a:bodyPr>
          <a:lstStyle/>
          <a:p>
            <a:endParaRPr lang="fr-FR" i="1" dirty="0" smtClean="0"/>
          </a:p>
          <a:p>
            <a:endParaRPr lang="fr-FR" i="1" dirty="0" smtClean="0"/>
          </a:p>
          <a:p>
            <a:r>
              <a:rPr lang="fr-FR" b="1" dirty="0" smtClean="0"/>
              <a:t>	</a:t>
            </a:r>
            <a:r>
              <a:rPr lang="fr-FR" sz="2000" b="1" dirty="0" smtClean="0"/>
              <a:t>Que devient le milieu de vie de l’élève (sa parole) ?</a:t>
            </a:r>
            <a:endParaRPr lang="fr-FR" b="1" dirty="0" smtClean="0"/>
          </a:p>
          <a:p>
            <a:endParaRPr lang="fr-FR" b="1" dirty="0" smtClean="0"/>
          </a:p>
          <a:p>
            <a:endParaRPr lang="fr-FR" dirty="0" smtClean="0"/>
          </a:p>
          <a:p>
            <a:endParaRPr lang="fr-FR" dirty="0" smtClean="0"/>
          </a:p>
          <a:p>
            <a:r>
              <a:rPr lang="fr-FR" dirty="0" smtClean="0"/>
              <a:t>D1 N 161 : </a:t>
            </a:r>
            <a:r>
              <a:rPr lang="fr-FR" i="1" dirty="0" smtClean="0"/>
              <a:t>"D’où </a:t>
            </a:r>
            <a:r>
              <a:rPr lang="fr-FR" b="1" i="1" dirty="0" smtClean="0"/>
              <a:t>la critique des collègues </a:t>
            </a:r>
            <a:r>
              <a:rPr lang="fr-FR" i="1" dirty="0" smtClean="0"/>
              <a:t>que j’entends dire oui on m’a dit de </a:t>
            </a:r>
            <a:r>
              <a:rPr lang="fr-FR" b="1" i="1" dirty="0" smtClean="0"/>
              <a:t>prendre comme point de départ des situations réelles des élèves pour débattre mais ça marche pas </a:t>
            </a:r>
            <a:r>
              <a:rPr lang="fr-FR" i="1" dirty="0" smtClean="0"/>
              <a:t>où c’est pauvre etc. Ben oui parce que vraisemblablement </a:t>
            </a:r>
            <a:r>
              <a:rPr lang="fr-FR" b="1" i="1" dirty="0" smtClean="0"/>
              <a:t>ils utilisent ce matériau comme on pourrait utiliser un bouquin où autre</a:t>
            </a:r>
            <a:r>
              <a:rPr lang="fr-FR" i="1" dirty="0" smtClean="0"/>
              <a:t>. En fait, il y a comme un déroutage puis on ne sait pas quoi en faire. On parle du présupposé de ta vie mais voilà ce que j’en fais moi c’est de théoriser là-dessus </a:t>
            </a:r>
            <a:r>
              <a:rPr lang="fr-FR" b="1" i="1" dirty="0" smtClean="0"/>
              <a:t>c’est un prétexte pour faire cours </a:t>
            </a:r>
            <a:r>
              <a:rPr lang="fr-FR" i="1" dirty="0" smtClean="0"/>
              <a:t>et voilà c’est censé plus les intéresser mais en fait non »</a:t>
            </a:r>
          </a:p>
          <a:p>
            <a:endParaRPr lang="fr-FR" i="1" dirty="0" smtClean="0"/>
          </a:p>
          <a:p>
            <a:r>
              <a:rPr lang="fr-FR" dirty="0" smtClean="0"/>
              <a:t>		</a:t>
            </a:r>
          </a:p>
          <a:p>
            <a:endParaRPr lang="fr-FR" dirty="0" smtClean="0"/>
          </a:p>
          <a:p>
            <a:endParaRPr lang="fr-FR" dirty="0" smtClean="0"/>
          </a:p>
          <a:p>
            <a:r>
              <a:rPr lang="fr-FR" dirty="0" smtClean="0"/>
              <a:t>		</a:t>
            </a:r>
          </a:p>
          <a:p>
            <a:endParaRPr lang="fr-FR" dirty="0" smtClean="0"/>
          </a:p>
          <a:p>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84E2AA-8A2D-4819-9FA2-10D8D5DA9DD7}" type="slidenum">
              <a:rPr lang="fr-FR" smtClean="0"/>
              <a:pPr/>
              <a:t>25</a:t>
            </a:fld>
            <a:endParaRPr lang="fr-FR"/>
          </a:p>
        </p:txBody>
      </p:sp>
      <p:sp>
        <p:nvSpPr>
          <p:cNvPr id="5" name="ZoneTexte 4"/>
          <p:cNvSpPr txBox="1"/>
          <p:nvPr/>
        </p:nvSpPr>
        <p:spPr>
          <a:xfrm>
            <a:off x="467544" y="692696"/>
            <a:ext cx="8352928" cy="5416868"/>
          </a:xfrm>
          <a:prstGeom prst="rect">
            <a:avLst/>
          </a:prstGeom>
          <a:noFill/>
        </p:spPr>
        <p:txBody>
          <a:bodyPr wrap="square" rtlCol="0">
            <a:spAutoFit/>
          </a:bodyPr>
          <a:lstStyle/>
          <a:p>
            <a:r>
              <a:rPr lang="fr-FR" sz="2000" b="1" dirty="0" smtClean="0"/>
              <a:t>Le milieu de vie « fait » problème pour l’enseignant </a:t>
            </a:r>
          </a:p>
          <a:p>
            <a:endParaRPr lang="fr-FR" sz="2000" b="1" dirty="0" smtClean="0"/>
          </a:p>
          <a:p>
            <a:endParaRPr lang="fr-FR" dirty="0" smtClean="0"/>
          </a:p>
          <a:p>
            <a:r>
              <a:rPr lang="fr-FR" dirty="0" smtClean="0"/>
              <a:t>D1 N 42 : « […] tu vois bien </a:t>
            </a:r>
            <a:r>
              <a:rPr lang="fr-FR" b="1" dirty="0" smtClean="0"/>
              <a:t>que je bloque, j'en fais rien</a:t>
            </a:r>
            <a:r>
              <a:rPr lang="fr-FR" dirty="0" smtClean="0"/>
              <a:t> de ce qu’[l’élève] dit, </a:t>
            </a:r>
            <a:r>
              <a:rPr lang="fr-FR" b="1" dirty="0" smtClean="0"/>
              <a:t>je passe directement à autre chose suis super ennuyé »</a:t>
            </a:r>
          </a:p>
          <a:p>
            <a:endParaRPr lang="fr-FR" b="1" u="sng" dirty="0" smtClean="0">
              <a:solidFill>
                <a:srgbClr val="FF0000"/>
              </a:solidFill>
            </a:endParaRPr>
          </a:p>
          <a:p>
            <a:r>
              <a:rPr lang="fr-FR" dirty="0" smtClean="0"/>
              <a:t>D1 N 299 :  « […] moi je travaille pas comme ça, </a:t>
            </a:r>
            <a:r>
              <a:rPr lang="fr-FR" b="1" dirty="0" smtClean="0"/>
              <a:t>je suis plus terre à terre</a:t>
            </a:r>
            <a:r>
              <a:rPr lang="fr-FR" dirty="0" smtClean="0"/>
              <a:t> en tant que prof d’histoire géographie alors certains sont moins terre à terre que moi tu vois »</a:t>
            </a:r>
          </a:p>
          <a:p>
            <a:endParaRPr lang="fr-FR" dirty="0" smtClean="0"/>
          </a:p>
          <a:p>
            <a:r>
              <a:rPr lang="fr-FR" dirty="0" smtClean="0"/>
              <a:t>D2 N 295 : « […] tu vois, il a dit ça ben moi […] </a:t>
            </a:r>
            <a:r>
              <a:rPr lang="fr-FR" b="1" dirty="0" smtClean="0"/>
              <a:t>ça me passe au-dessus » </a:t>
            </a:r>
          </a:p>
          <a:p>
            <a:endParaRPr lang="fr-FR" dirty="0" smtClean="0"/>
          </a:p>
          <a:p>
            <a:endParaRPr lang="fr-FR" dirty="0" smtClean="0"/>
          </a:p>
          <a:p>
            <a:r>
              <a:rPr lang="fr-FR" dirty="0" smtClean="0">
                <a:sym typeface="Wingdings"/>
              </a:rPr>
              <a:t>	 Le vécu de l’élève ne fait pas milieu de vie</a:t>
            </a:r>
          </a:p>
          <a:p>
            <a:r>
              <a:rPr lang="fr-FR" dirty="0" smtClean="0">
                <a:sym typeface="Wingdings"/>
              </a:rPr>
              <a:t>	 Quelque chose échappe à l’école…</a:t>
            </a:r>
          </a:p>
          <a:p>
            <a:r>
              <a:rPr lang="fr-FR" dirty="0" smtClean="0">
                <a:sym typeface="Wingdings"/>
              </a:rPr>
              <a:t>	</a:t>
            </a:r>
            <a:endParaRPr lang="fr-FR" dirty="0" smtClean="0"/>
          </a:p>
          <a:p>
            <a:endParaRPr lang="fr-FR" dirty="0" smtClean="0"/>
          </a:p>
          <a:p>
            <a:endParaRPr lang="fr-FR" b="1" u="sng" dirty="0" smtClean="0">
              <a:solidFill>
                <a:srgbClr val="FF0000"/>
              </a:solidFill>
            </a:endParaRPr>
          </a:p>
          <a:p>
            <a:endParaRPr lang="fr-FR" dirty="0" smtClean="0"/>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84E2AA-8A2D-4819-9FA2-10D8D5DA9DD7}" type="slidenum">
              <a:rPr lang="fr-FR" smtClean="0"/>
              <a:pPr/>
              <a:t>26</a:t>
            </a:fld>
            <a:endParaRPr lang="fr-FR"/>
          </a:p>
        </p:txBody>
      </p:sp>
      <p:sp>
        <p:nvSpPr>
          <p:cNvPr id="3" name="ZoneTexte 2"/>
          <p:cNvSpPr txBox="1"/>
          <p:nvPr/>
        </p:nvSpPr>
        <p:spPr>
          <a:xfrm>
            <a:off x="395536" y="548680"/>
            <a:ext cx="8424936" cy="5262979"/>
          </a:xfrm>
          <a:prstGeom prst="rect">
            <a:avLst/>
          </a:prstGeom>
          <a:noFill/>
        </p:spPr>
        <p:txBody>
          <a:bodyPr wrap="square" rtlCol="0">
            <a:spAutoFit/>
          </a:bodyPr>
          <a:lstStyle/>
          <a:p>
            <a:endParaRPr lang="fr-FR" dirty="0" smtClean="0"/>
          </a:p>
          <a:p>
            <a:endParaRPr lang="fr-FR" dirty="0" smtClean="0"/>
          </a:p>
          <a:p>
            <a:endParaRPr lang="fr-FR" dirty="0" smtClean="0"/>
          </a:p>
          <a:p>
            <a:pPr algn="ctr"/>
            <a:r>
              <a:rPr lang="fr-FR" sz="2400" b="1" dirty="0" smtClean="0">
                <a:sym typeface="Wingdings"/>
              </a:rPr>
              <a:t>Entre dans la complexité de ce que recouvre la parole</a:t>
            </a:r>
          </a:p>
          <a:p>
            <a:pPr algn="ctr"/>
            <a:endParaRPr lang="fr-FR" sz="2400" b="1" dirty="0" smtClean="0">
              <a:sym typeface="Wingdings"/>
            </a:endParaRPr>
          </a:p>
          <a:p>
            <a:endParaRPr lang="fr-FR" dirty="0" smtClean="0"/>
          </a:p>
          <a:p>
            <a:r>
              <a:rPr lang="fr-FR" dirty="0" smtClean="0"/>
              <a:t>D2 C 208 : C’est </a:t>
            </a:r>
            <a:r>
              <a:rPr lang="fr-FR" b="1" dirty="0" smtClean="0"/>
              <a:t>hyper compliqué</a:t>
            </a:r>
          </a:p>
          <a:p>
            <a:r>
              <a:rPr lang="fr-FR" dirty="0" smtClean="0"/>
              <a:t>D2 E 292 : […] c’est </a:t>
            </a:r>
            <a:r>
              <a:rPr lang="fr-FR" b="1" dirty="0" smtClean="0"/>
              <a:t>pas classique </a:t>
            </a:r>
            <a:r>
              <a:rPr lang="fr-FR" dirty="0" smtClean="0"/>
              <a:t>pour un enseignant […] c’est pas simple </a:t>
            </a:r>
          </a:p>
          <a:p>
            <a:endParaRPr lang="fr-FR" dirty="0" smtClean="0"/>
          </a:p>
          <a:p>
            <a:r>
              <a:rPr lang="fr-FR" dirty="0" smtClean="0"/>
              <a:t>D2 N 305 : […] </a:t>
            </a:r>
            <a:r>
              <a:rPr lang="fr-FR" b="1" dirty="0" smtClean="0"/>
              <a:t>Presque un autre métier</a:t>
            </a:r>
          </a:p>
          <a:p>
            <a:r>
              <a:rPr lang="fr-FR" dirty="0" smtClean="0"/>
              <a:t>D2 N 353 : […] On n’est pas à l’aise on ne sait pas quoi faire en fait. Est-ce qu’on </a:t>
            </a:r>
            <a:r>
              <a:rPr lang="fr-FR" b="1" dirty="0" smtClean="0"/>
              <a:t>franchit le </a:t>
            </a:r>
            <a:r>
              <a:rPr lang="fr-FR" b="1" dirty="0" err="1" smtClean="0"/>
              <a:t>rubicon</a:t>
            </a:r>
            <a:r>
              <a:rPr lang="fr-FR" b="1" dirty="0" smtClean="0"/>
              <a:t> ou pas</a:t>
            </a:r>
            <a:r>
              <a:rPr lang="fr-FR" dirty="0" smtClean="0"/>
              <a:t> quoi en fait </a:t>
            </a:r>
          </a:p>
          <a:p>
            <a:endParaRPr lang="fr-FR" dirty="0" smtClean="0"/>
          </a:p>
          <a:p>
            <a:endParaRPr lang="fr-FR" dirty="0" smtClean="0"/>
          </a:p>
          <a:p>
            <a:endParaRPr lang="fr-FR" dirty="0" smtClean="0"/>
          </a:p>
          <a:p>
            <a:pPr algn="ctr"/>
            <a:r>
              <a:rPr lang="fr-FR" dirty="0" smtClean="0"/>
              <a:t> </a:t>
            </a: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27</a:t>
            </a:fld>
            <a:endParaRPr lang="fr-FR"/>
          </a:p>
        </p:txBody>
      </p:sp>
      <p:sp>
        <p:nvSpPr>
          <p:cNvPr id="3" name="ZoneTexte 2"/>
          <p:cNvSpPr txBox="1"/>
          <p:nvPr/>
        </p:nvSpPr>
        <p:spPr>
          <a:xfrm>
            <a:off x="323528" y="2348880"/>
            <a:ext cx="8640960" cy="1200329"/>
          </a:xfrm>
          <a:prstGeom prst="rect">
            <a:avLst/>
          </a:prstGeom>
          <a:noFill/>
        </p:spPr>
        <p:txBody>
          <a:bodyPr wrap="square" rtlCol="0">
            <a:spAutoFit/>
          </a:bodyPr>
          <a:lstStyle/>
          <a:p>
            <a:pPr algn="ctr"/>
            <a:r>
              <a:rPr lang="fr-FR" sz="2400" b="1" dirty="0" smtClean="0">
                <a:sym typeface="Wingdings"/>
              </a:rPr>
              <a:t></a:t>
            </a:r>
            <a:r>
              <a:rPr lang="fr-FR" sz="2400" b="1" dirty="0" smtClean="0"/>
              <a:t>Former les élèves à un développement personnel est </a:t>
            </a:r>
          </a:p>
          <a:p>
            <a:pPr algn="ctr"/>
            <a:r>
              <a:rPr lang="fr-FR" sz="2400" b="1" dirty="0" smtClean="0"/>
              <a:t>une pratique contre-intuitive d’un point de vue professionnel</a:t>
            </a:r>
          </a:p>
          <a:p>
            <a:pPr algn="ctr"/>
            <a:endParaRPr lang="fr-FR" sz="2400" b="1" dirty="0" smtClean="0"/>
          </a:p>
        </p:txBody>
      </p:sp>
      <p:sp>
        <p:nvSpPr>
          <p:cNvPr id="4" name="ZoneTexte 3"/>
          <p:cNvSpPr txBox="1"/>
          <p:nvPr/>
        </p:nvSpPr>
        <p:spPr>
          <a:xfrm>
            <a:off x="1259632" y="980728"/>
            <a:ext cx="6624736" cy="1077218"/>
          </a:xfrm>
          <a:prstGeom prst="rect">
            <a:avLst/>
          </a:prstGeom>
          <a:noFill/>
        </p:spPr>
        <p:txBody>
          <a:bodyPr wrap="square" rtlCol="0">
            <a:spAutoFit/>
          </a:bodyPr>
          <a:lstStyle/>
          <a:p>
            <a:r>
              <a:rPr lang="fr-FR" sz="2400" dirty="0" smtClean="0"/>
              <a:t>Le travail débouche sur une thèse soit l’existence d’un : </a:t>
            </a:r>
          </a:p>
          <a:p>
            <a:endParaRPr lang="fr-FR" sz="2000" b="1" dirty="0" smtClean="0"/>
          </a:p>
          <a:p>
            <a:r>
              <a:rPr lang="fr-FR" sz="2000" b="1" dirty="0" smtClean="0"/>
              <a:t>- OBSTACLE DE PROFESSIONNALITÉ</a:t>
            </a:r>
            <a:endParaRPr lang="fr-FR" sz="2000" b="1" dirty="0"/>
          </a:p>
        </p:txBody>
      </p:sp>
      <p:sp>
        <p:nvSpPr>
          <p:cNvPr id="5" name="ZoneTexte 4"/>
          <p:cNvSpPr txBox="1"/>
          <p:nvPr/>
        </p:nvSpPr>
        <p:spPr>
          <a:xfrm>
            <a:off x="1259632" y="3717032"/>
            <a:ext cx="6624736" cy="707886"/>
          </a:xfrm>
          <a:prstGeom prst="rect">
            <a:avLst/>
          </a:prstGeom>
          <a:noFill/>
        </p:spPr>
        <p:txBody>
          <a:bodyPr wrap="square" rtlCol="0">
            <a:spAutoFit/>
          </a:bodyPr>
          <a:lstStyle/>
          <a:p>
            <a:r>
              <a:rPr lang="fr-FR" sz="2000" b="1" dirty="0" smtClean="0"/>
              <a:t>- OBSTACLE A LA PROFESSIONNALITÉ</a:t>
            </a:r>
          </a:p>
          <a:p>
            <a:endParaRPr lang="fr-FR" sz="2000" b="1" dirty="0" smtClean="0"/>
          </a:p>
        </p:txBody>
      </p:sp>
      <p:sp>
        <p:nvSpPr>
          <p:cNvPr id="6" name="Rectangle 5"/>
          <p:cNvSpPr/>
          <p:nvPr/>
        </p:nvSpPr>
        <p:spPr>
          <a:xfrm>
            <a:off x="899592" y="4509120"/>
            <a:ext cx="7272808" cy="830997"/>
          </a:xfrm>
          <a:prstGeom prst="rect">
            <a:avLst/>
          </a:prstGeom>
        </p:spPr>
        <p:txBody>
          <a:bodyPr wrap="square">
            <a:spAutoFit/>
          </a:bodyPr>
          <a:lstStyle/>
          <a:p>
            <a:r>
              <a:rPr lang="fr-FR" sz="2400" b="1" dirty="0" smtClean="0">
                <a:sym typeface="Wingdings"/>
              </a:rPr>
              <a:t>Le milieu de vie fait obstacle et en cela réinterroge </a:t>
            </a:r>
          </a:p>
          <a:p>
            <a:r>
              <a:rPr lang="fr-FR" sz="2400" b="1" dirty="0" smtClean="0">
                <a:sym typeface="Wingdings"/>
              </a:rPr>
              <a:t>la formation adultes</a:t>
            </a:r>
            <a:endParaRPr lang="fr-FR" sz="24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84E2AA-8A2D-4819-9FA2-10D8D5DA9DD7}" type="slidenum">
              <a:rPr lang="fr-FR" smtClean="0"/>
              <a:pPr/>
              <a:t>28</a:t>
            </a:fld>
            <a:endParaRPr lang="fr-FR"/>
          </a:p>
        </p:txBody>
      </p:sp>
      <p:graphicFrame>
        <p:nvGraphicFramePr>
          <p:cNvPr id="3" name="Diagramme 2"/>
          <p:cNvGraphicFramePr/>
          <p:nvPr/>
        </p:nvGraphicFramePr>
        <p:xfrm>
          <a:off x="0" y="0"/>
          <a:ext cx="8172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lipse 3"/>
          <p:cNvSpPr/>
          <p:nvPr/>
        </p:nvSpPr>
        <p:spPr>
          <a:xfrm>
            <a:off x="1619672" y="3645024"/>
            <a:ext cx="429768" cy="4297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Ellipse 4"/>
          <p:cNvSpPr/>
          <p:nvPr/>
        </p:nvSpPr>
        <p:spPr>
          <a:xfrm>
            <a:off x="3059832" y="2780928"/>
            <a:ext cx="594360" cy="5943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ZoneTexte 5"/>
          <p:cNvSpPr txBox="1"/>
          <p:nvPr/>
        </p:nvSpPr>
        <p:spPr>
          <a:xfrm>
            <a:off x="4572000" y="764704"/>
            <a:ext cx="4176464" cy="954107"/>
          </a:xfrm>
          <a:prstGeom prst="rect">
            <a:avLst/>
          </a:prstGeom>
          <a:noFill/>
        </p:spPr>
        <p:txBody>
          <a:bodyPr wrap="square" rtlCol="0">
            <a:spAutoFit/>
          </a:bodyPr>
          <a:lstStyle/>
          <a:p>
            <a:pPr algn="r"/>
            <a:r>
              <a:rPr lang="fr-FR" sz="2800" b="1" dirty="0" smtClean="0">
                <a:solidFill>
                  <a:srgbClr val="FF0000"/>
                </a:solidFill>
              </a:rPr>
              <a:t>Faire craquer les normes de métier</a:t>
            </a:r>
          </a:p>
        </p:txBody>
      </p:sp>
      <p:sp>
        <p:nvSpPr>
          <p:cNvPr id="8" name="ZoneTexte 7"/>
          <p:cNvSpPr txBox="1"/>
          <p:nvPr/>
        </p:nvSpPr>
        <p:spPr>
          <a:xfrm>
            <a:off x="755576" y="4869160"/>
            <a:ext cx="7056784" cy="338554"/>
          </a:xfrm>
          <a:prstGeom prst="rect">
            <a:avLst/>
          </a:prstGeom>
          <a:noFill/>
        </p:spPr>
        <p:txBody>
          <a:bodyPr wrap="square" rtlCol="0">
            <a:spAutoFit/>
          </a:bodyPr>
          <a:lstStyle/>
          <a:p>
            <a:r>
              <a:rPr lang="fr-FR" sz="1600" dirty="0" smtClean="0"/>
              <a:t>UA 2 : Faire l’expérience du vertige. D1N121 Je suis « hors-jeu »</a:t>
            </a:r>
            <a:endParaRPr lang="fr-FR" sz="1600" dirty="0"/>
          </a:p>
        </p:txBody>
      </p:sp>
      <p:sp>
        <p:nvSpPr>
          <p:cNvPr id="9" name="ZoneTexte 8"/>
          <p:cNvSpPr txBox="1"/>
          <p:nvPr/>
        </p:nvSpPr>
        <p:spPr>
          <a:xfrm>
            <a:off x="1331640" y="4437112"/>
            <a:ext cx="8064896" cy="615553"/>
          </a:xfrm>
          <a:prstGeom prst="rect">
            <a:avLst/>
          </a:prstGeom>
          <a:noFill/>
        </p:spPr>
        <p:txBody>
          <a:bodyPr wrap="square" rtlCol="0">
            <a:spAutoFit/>
          </a:bodyPr>
          <a:lstStyle/>
          <a:p>
            <a:r>
              <a:rPr lang="fr-FR" sz="1600" dirty="0" smtClean="0"/>
              <a:t>UA 3 : Rapport réciproque intégré. D2C2 « J’enlève le vernis ils sont de l’autre côté »</a:t>
            </a:r>
          </a:p>
          <a:p>
            <a:endParaRPr lang="fr-FR" dirty="0"/>
          </a:p>
        </p:txBody>
      </p:sp>
      <p:sp>
        <p:nvSpPr>
          <p:cNvPr id="10" name="ZoneTexte 9"/>
          <p:cNvSpPr txBox="1"/>
          <p:nvPr/>
        </p:nvSpPr>
        <p:spPr>
          <a:xfrm>
            <a:off x="2051720" y="4005064"/>
            <a:ext cx="6696744" cy="615553"/>
          </a:xfrm>
          <a:prstGeom prst="rect">
            <a:avLst/>
          </a:prstGeom>
          <a:noFill/>
        </p:spPr>
        <p:txBody>
          <a:bodyPr wrap="square" rtlCol="0">
            <a:spAutoFit/>
          </a:bodyPr>
          <a:lstStyle/>
          <a:p>
            <a:r>
              <a:rPr lang="fr-FR" sz="1600" dirty="0" smtClean="0"/>
              <a:t>UA 4 : Faire l’expérience du lâcher prise. D2C 305 « Je suis en free »</a:t>
            </a:r>
          </a:p>
          <a:p>
            <a:endParaRPr lang="fr-FR" dirty="0"/>
          </a:p>
        </p:txBody>
      </p:sp>
      <p:sp>
        <p:nvSpPr>
          <p:cNvPr id="13" name="Ellipse 12"/>
          <p:cNvSpPr/>
          <p:nvPr/>
        </p:nvSpPr>
        <p:spPr>
          <a:xfrm>
            <a:off x="1043608" y="4221088"/>
            <a:ext cx="288032" cy="28803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ZoneTexte 14"/>
          <p:cNvSpPr txBox="1"/>
          <p:nvPr/>
        </p:nvSpPr>
        <p:spPr>
          <a:xfrm>
            <a:off x="3275856" y="3356992"/>
            <a:ext cx="5544616" cy="861774"/>
          </a:xfrm>
          <a:prstGeom prst="rect">
            <a:avLst/>
          </a:prstGeom>
          <a:noFill/>
        </p:spPr>
        <p:txBody>
          <a:bodyPr wrap="square" rtlCol="0">
            <a:spAutoFit/>
          </a:bodyPr>
          <a:lstStyle/>
          <a:p>
            <a:r>
              <a:rPr lang="fr-FR" sz="1600" dirty="0" smtClean="0"/>
              <a:t>UA 5 : Réinterroger le genre professionnel</a:t>
            </a:r>
          </a:p>
          <a:p>
            <a:r>
              <a:rPr lang="fr-FR" sz="1600" dirty="0" smtClean="0"/>
              <a:t>D1N 32 : J’ai « l’impression que le job n’est pas fait  »</a:t>
            </a:r>
          </a:p>
          <a:p>
            <a:endParaRPr lang="fr-FR" dirty="0"/>
          </a:p>
        </p:txBody>
      </p:sp>
      <p:sp>
        <p:nvSpPr>
          <p:cNvPr id="16" name="ZoneTexte 15"/>
          <p:cNvSpPr txBox="1"/>
          <p:nvPr/>
        </p:nvSpPr>
        <p:spPr>
          <a:xfrm>
            <a:off x="323528" y="5301208"/>
            <a:ext cx="9145016" cy="615553"/>
          </a:xfrm>
          <a:prstGeom prst="rect">
            <a:avLst/>
          </a:prstGeom>
          <a:noFill/>
        </p:spPr>
        <p:txBody>
          <a:bodyPr wrap="square" rtlCol="0">
            <a:spAutoFit/>
          </a:bodyPr>
          <a:lstStyle/>
          <a:p>
            <a:r>
              <a:rPr lang="fr-FR" sz="1600" dirty="0" smtClean="0"/>
              <a:t>UA 1: Se réfugier dans des normes de métier. D2N69  Me « protéger de l’imprévisible »</a:t>
            </a:r>
          </a:p>
          <a:p>
            <a:endParaRPr lang="fr-FR" dirty="0"/>
          </a:p>
        </p:txBody>
      </p:sp>
      <p:sp>
        <p:nvSpPr>
          <p:cNvPr id="17" name="ZoneTexte 16"/>
          <p:cNvSpPr txBox="1"/>
          <p:nvPr/>
        </p:nvSpPr>
        <p:spPr>
          <a:xfrm>
            <a:off x="4788024" y="2780928"/>
            <a:ext cx="4644008" cy="861774"/>
          </a:xfrm>
          <a:prstGeom prst="rect">
            <a:avLst/>
          </a:prstGeom>
          <a:noFill/>
        </p:spPr>
        <p:txBody>
          <a:bodyPr wrap="square" rtlCol="0">
            <a:spAutoFit/>
          </a:bodyPr>
          <a:lstStyle/>
          <a:p>
            <a:r>
              <a:rPr lang="fr-FR" sz="1600" dirty="0" smtClean="0"/>
              <a:t>UA 6 : Se démarquer des normes de métier </a:t>
            </a:r>
          </a:p>
          <a:p>
            <a:r>
              <a:rPr lang="fr-FR" sz="1600" dirty="0" smtClean="0"/>
              <a:t>D1C 200 « [Ne pas] faire le prof »</a:t>
            </a:r>
          </a:p>
          <a:p>
            <a:endParaRPr lang="fr-FR" dirty="0"/>
          </a:p>
        </p:txBody>
      </p:sp>
      <p:sp>
        <p:nvSpPr>
          <p:cNvPr id="18" name="Ellipse 17"/>
          <p:cNvSpPr/>
          <p:nvPr/>
        </p:nvSpPr>
        <p:spPr>
          <a:xfrm>
            <a:off x="323528" y="5157192"/>
            <a:ext cx="144016" cy="1440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llipse 18"/>
          <p:cNvSpPr/>
          <p:nvPr/>
        </p:nvSpPr>
        <p:spPr>
          <a:xfrm>
            <a:off x="683568" y="4725144"/>
            <a:ext cx="144016" cy="1440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ZoneTexte 19"/>
          <p:cNvSpPr txBox="1"/>
          <p:nvPr/>
        </p:nvSpPr>
        <p:spPr>
          <a:xfrm>
            <a:off x="467544" y="476672"/>
            <a:ext cx="3816424" cy="923330"/>
          </a:xfrm>
          <a:prstGeom prst="rect">
            <a:avLst/>
          </a:prstGeom>
          <a:noFill/>
        </p:spPr>
        <p:txBody>
          <a:bodyPr wrap="square" rtlCol="0">
            <a:spAutoFit/>
          </a:bodyPr>
          <a:lstStyle/>
          <a:p>
            <a:r>
              <a:rPr lang="fr-FR" b="1" dirty="0" smtClean="0"/>
              <a:t>NÉCÉSSITE L’ENGAGEMENT DANS UN PROCESSUS DE TRANSFORMATION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29</a:t>
            </a:fld>
            <a:endParaRPr lang="fr-FR"/>
          </a:p>
        </p:txBody>
      </p:sp>
      <p:graphicFrame>
        <p:nvGraphicFramePr>
          <p:cNvPr id="4" name="Diagramme 3"/>
          <p:cNvGraphicFramePr/>
          <p:nvPr/>
        </p:nvGraphicFramePr>
        <p:xfrm>
          <a:off x="755576" y="980728"/>
          <a:ext cx="756084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476672"/>
            <a:ext cx="2376264" cy="523220"/>
          </a:xfrm>
          <a:prstGeom prst="rect">
            <a:avLst/>
          </a:prstGeom>
          <a:noFill/>
        </p:spPr>
        <p:txBody>
          <a:bodyPr wrap="square" rtlCol="0">
            <a:spAutoFit/>
          </a:bodyPr>
          <a:lstStyle/>
          <a:p>
            <a:pPr algn="ctr"/>
            <a:r>
              <a:rPr lang="fr-FR" sz="1400" dirty="0" smtClean="0">
                <a:solidFill>
                  <a:schemeClr val="dk1"/>
                </a:solidFill>
              </a:rPr>
              <a:t>Se situer sur un mode : « Apprenez-moi »</a:t>
            </a:r>
            <a:endParaRPr lang="fr-FR" dirty="0"/>
          </a:p>
        </p:txBody>
      </p:sp>
      <p:sp>
        <p:nvSpPr>
          <p:cNvPr id="7" name="Rectangle 6"/>
          <p:cNvSpPr/>
          <p:nvPr/>
        </p:nvSpPr>
        <p:spPr>
          <a:xfrm>
            <a:off x="5796136" y="548680"/>
            <a:ext cx="3060848" cy="523220"/>
          </a:xfrm>
          <a:prstGeom prst="rect">
            <a:avLst/>
          </a:prstGeom>
        </p:spPr>
        <p:txBody>
          <a:bodyPr wrap="square">
            <a:spAutoFit/>
          </a:bodyPr>
          <a:lstStyle/>
          <a:p>
            <a:pPr algn="ctr"/>
            <a:r>
              <a:rPr lang="fr-FR" sz="1400" dirty="0" smtClean="0">
                <a:solidFill>
                  <a:schemeClr val="dk1"/>
                </a:solidFill>
              </a:rPr>
              <a:t>Favoriser un contenu qui « se cherche » et minorer la quête « d’efficacité » </a:t>
            </a:r>
          </a:p>
        </p:txBody>
      </p:sp>
      <p:sp>
        <p:nvSpPr>
          <p:cNvPr id="8" name="ZoneTexte 7"/>
          <p:cNvSpPr txBox="1"/>
          <p:nvPr/>
        </p:nvSpPr>
        <p:spPr>
          <a:xfrm>
            <a:off x="323528" y="1628800"/>
            <a:ext cx="1512168" cy="1169551"/>
          </a:xfrm>
          <a:prstGeom prst="rect">
            <a:avLst/>
          </a:prstGeom>
          <a:noFill/>
        </p:spPr>
        <p:txBody>
          <a:bodyPr wrap="square" rtlCol="0">
            <a:spAutoFit/>
          </a:bodyPr>
          <a:lstStyle/>
          <a:p>
            <a:r>
              <a:rPr lang="fr-FR" sz="1400" dirty="0" smtClean="0">
                <a:solidFill>
                  <a:schemeClr val="dk1"/>
                </a:solidFill>
              </a:rPr>
              <a:t>Considérer le débat comme </a:t>
            </a:r>
          </a:p>
          <a:p>
            <a:r>
              <a:rPr lang="fr-FR" sz="1400" dirty="0" smtClean="0">
                <a:solidFill>
                  <a:schemeClr val="dk1"/>
                </a:solidFill>
              </a:rPr>
              <a:t>un « vécu démocratique de la classe »</a:t>
            </a:r>
          </a:p>
        </p:txBody>
      </p:sp>
      <p:sp>
        <p:nvSpPr>
          <p:cNvPr id="9" name="Rectangle 8"/>
          <p:cNvSpPr/>
          <p:nvPr/>
        </p:nvSpPr>
        <p:spPr>
          <a:xfrm>
            <a:off x="0" y="4869160"/>
            <a:ext cx="3600400" cy="738664"/>
          </a:xfrm>
          <a:prstGeom prst="rect">
            <a:avLst/>
          </a:prstGeom>
        </p:spPr>
        <p:txBody>
          <a:bodyPr wrap="square">
            <a:spAutoFit/>
          </a:bodyPr>
          <a:lstStyle/>
          <a:p>
            <a:r>
              <a:rPr lang="fr-FR" sz="1400" dirty="0" smtClean="0">
                <a:solidFill>
                  <a:schemeClr val="dk1"/>
                </a:solidFill>
              </a:rPr>
              <a:t>« Faire bouger les lignes » avec des représentations « corrigée ou nuancée par l’intervention des [uns et des ]autres »</a:t>
            </a:r>
            <a:endParaRPr lang="fr-FR" sz="1400" dirty="0"/>
          </a:p>
        </p:txBody>
      </p:sp>
      <p:sp>
        <p:nvSpPr>
          <p:cNvPr id="11" name="Rectangle 10"/>
          <p:cNvSpPr/>
          <p:nvPr/>
        </p:nvSpPr>
        <p:spPr>
          <a:xfrm>
            <a:off x="6335688" y="2060848"/>
            <a:ext cx="2808312" cy="523220"/>
          </a:xfrm>
          <a:prstGeom prst="rect">
            <a:avLst/>
          </a:prstGeom>
        </p:spPr>
        <p:txBody>
          <a:bodyPr wrap="square">
            <a:spAutoFit/>
          </a:bodyPr>
          <a:lstStyle/>
          <a:p>
            <a:r>
              <a:rPr lang="fr-FR" sz="1400" dirty="0" smtClean="0">
                <a:solidFill>
                  <a:schemeClr val="dk1"/>
                </a:solidFill>
              </a:rPr>
              <a:t>Formuler des questions de nature « informative [et] </a:t>
            </a:r>
            <a:r>
              <a:rPr lang="fr-FR" sz="1400" dirty="0" err="1" smtClean="0">
                <a:solidFill>
                  <a:schemeClr val="dk1"/>
                </a:solidFill>
              </a:rPr>
              <a:t>explorative</a:t>
            </a:r>
            <a:r>
              <a:rPr lang="fr-FR" sz="1400" dirty="0" smtClean="0">
                <a:solidFill>
                  <a:schemeClr val="dk1"/>
                </a:solidFill>
              </a:rPr>
              <a:t> »</a:t>
            </a:r>
            <a:endParaRPr lang="fr-FR" sz="1400" dirty="0"/>
          </a:p>
        </p:txBody>
      </p:sp>
      <p:sp>
        <p:nvSpPr>
          <p:cNvPr id="13" name="Rectangle 12"/>
          <p:cNvSpPr/>
          <p:nvPr/>
        </p:nvSpPr>
        <p:spPr>
          <a:xfrm>
            <a:off x="7380312" y="4581128"/>
            <a:ext cx="1763688" cy="954107"/>
          </a:xfrm>
          <a:prstGeom prst="rect">
            <a:avLst/>
          </a:prstGeom>
        </p:spPr>
        <p:txBody>
          <a:bodyPr wrap="square">
            <a:spAutoFit/>
          </a:bodyPr>
          <a:lstStyle/>
          <a:p>
            <a:r>
              <a:rPr lang="fr-FR" sz="1400" dirty="0" smtClean="0">
                <a:solidFill>
                  <a:schemeClr val="dk1"/>
                </a:solidFill>
              </a:rPr>
              <a:t>Formuler </a:t>
            </a:r>
          </a:p>
          <a:p>
            <a:r>
              <a:rPr lang="fr-FR" sz="1400" dirty="0" smtClean="0">
                <a:solidFill>
                  <a:schemeClr val="dk1"/>
                </a:solidFill>
              </a:rPr>
              <a:t>« des questions dérangeantes » dans un cadre sécurisé</a:t>
            </a:r>
            <a:endParaRPr lang="fr-FR" sz="1400" dirty="0"/>
          </a:p>
        </p:txBody>
      </p:sp>
      <p:cxnSp>
        <p:nvCxnSpPr>
          <p:cNvPr id="15" name="Connecteur droit avec flèche 14"/>
          <p:cNvCxnSpPr/>
          <p:nvPr/>
        </p:nvCxnSpPr>
        <p:spPr>
          <a:xfrm>
            <a:off x="3059832" y="1196752"/>
            <a:ext cx="612068" cy="2688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Connecteur droit avec flèche 18"/>
          <p:cNvCxnSpPr/>
          <p:nvPr/>
        </p:nvCxnSpPr>
        <p:spPr>
          <a:xfrm flipH="1">
            <a:off x="5292080" y="1196752"/>
            <a:ext cx="576064"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Connecteur droit avec flèche 24"/>
          <p:cNvCxnSpPr/>
          <p:nvPr/>
        </p:nvCxnSpPr>
        <p:spPr>
          <a:xfrm>
            <a:off x="1403648" y="2564904"/>
            <a:ext cx="576064"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Connecteur droit avec flèche 27"/>
          <p:cNvCxnSpPr/>
          <p:nvPr/>
        </p:nvCxnSpPr>
        <p:spPr>
          <a:xfrm flipV="1">
            <a:off x="1403648" y="4293096"/>
            <a:ext cx="36004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Connecteur droit avec flèche 29"/>
          <p:cNvCxnSpPr/>
          <p:nvPr/>
        </p:nvCxnSpPr>
        <p:spPr>
          <a:xfrm flipH="1">
            <a:off x="7236296" y="2708920"/>
            <a:ext cx="432048"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avec flèche 31"/>
          <p:cNvCxnSpPr/>
          <p:nvPr/>
        </p:nvCxnSpPr>
        <p:spPr>
          <a:xfrm flipH="1" flipV="1">
            <a:off x="6732240" y="4581128"/>
            <a:ext cx="504056" cy="5127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56792"/>
            <a:ext cx="9144000" cy="1398017"/>
          </a:xfrm>
        </p:spPr>
        <p:txBody>
          <a:bodyPr>
            <a:normAutofit fontScale="90000"/>
          </a:bodyPr>
          <a:lstStyle/>
          <a:p>
            <a:r>
              <a:rPr lang="fr-FR" sz="3100" b="1" dirty="0" smtClean="0"/>
              <a:t/>
            </a:r>
            <a:br>
              <a:rPr lang="fr-FR" sz="3100" b="1" dirty="0" smtClean="0"/>
            </a:br>
            <a:r>
              <a:rPr lang="fr-FR" sz="3100" b="1" dirty="0" smtClean="0"/>
              <a:t> </a:t>
            </a:r>
            <a:r>
              <a:rPr lang="fr-FR" sz="2800" dirty="0" smtClean="0">
                <a:solidFill>
                  <a:schemeClr val="bg1"/>
                </a:solidFill>
              </a:rPr>
              <a:t>De la parole de l’élève à la professionnalité de l’enseignant : </a:t>
            </a:r>
            <a:br>
              <a:rPr lang="fr-FR" sz="2800" dirty="0" smtClean="0">
                <a:solidFill>
                  <a:schemeClr val="bg1"/>
                </a:solidFill>
              </a:rPr>
            </a:br>
            <a:r>
              <a:rPr lang="fr-FR" sz="2800" dirty="0" smtClean="0">
                <a:solidFill>
                  <a:schemeClr val="bg1"/>
                </a:solidFill>
              </a:rPr>
              <a:t>la question de la transmission des valeurs</a:t>
            </a:r>
            <a:br>
              <a:rPr lang="fr-FR" sz="2800" dirty="0" smtClean="0">
                <a:solidFill>
                  <a:schemeClr val="bg1"/>
                </a:solidFill>
              </a:rPr>
            </a:br>
            <a:r>
              <a:rPr lang="fr-FR" sz="2200" i="1" dirty="0" smtClean="0">
                <a:solidFill>
                  <a:schemeClr val="bg1"/>
                </a:solidFill>
              </a:rPr>
              <a:t>Apports conceptuels et méthodologiques de la démarche </a:t>
            </a:r>
            <a:r>
              <a:rPr lang="fr-FR" sz="2200" i="1" dirty="0" err="1" smtClean="0">
                <a:solidFill>
                  <a:schemeClr val="bg1"/>
                </a:solidFill>
              </a:rPr>
              <a:t>ergologique</a:t>
            </a:r>
            <a:r>
              <a:rPr lang="fr-FR" sz="2200" i="1" dirty="0" smtClean="0">
                <a:solidFill>
                  <a:schemeClr val="bg1"/>
                </a:solidFill>
              </a:rPr>
              <a:t> </a:t>
            </a:r>
            <a:r>
              <a:rPr lang="fr-FR" sz="3100" i="1" dirty="0"/>
              <a:t/>
            </a:r>
            <a:br>
              <a:rPr lang="fr-FR" sz="3100" i="1" dirty="0"/>
            </a:br>
            <a:endParaRPr lang="fr-FR" i="1" dirty="0"/>
          </a:p>
        </p:txBody>
      </p:sp>
      <p:sp>
        <p:nvSpPr>
          <p:cNvPr id="5" name="Espace réservé du numéro de diapositive 4"/>
          <p:cNvSpPr>
            <a:spLocks noGrp="1"/>
          </p:cNvSpPr>
          <p:nvPr>
            <p:ph type="sldNum" sz="quarter" idx="12"/>
          </p:nvPr>
        </p:nvSpPr>
        <p:spPr/>
        <p:txBody>
          <a:bodyPr/>
          <a:lstStyle/>
          <a:p>
            <a:fld id="{54DD4E73-3B10-47E5-9C73-63E02DE5B48C}" type="slidenum">
              <a:rPr lang="fr-FR" smtClean="0"/>
              <a:pPr/>
              <a:t>3</a:t>
            </a:fld>
            <a:endParaRPr lang="fr-FR"/>
          </a:p>
        </p:txBody>
      </p:sp>
      <p:sp>
        <p:nvSpPr>
          <p:cNvPr id="6" name="Sous-titre 5"/>
          <p:cNvSpPr>
            <a:spLocks noGrp="1"/>
          </p:cNvSpPr>
          <p:nvPr>
            <p:ph type="subTitle" idx="1"/>
          </p:nvPr>
        </p:nvSpPr>
        <p:spPr>
          <a:xfrm>
            <a:off x="1331640" y="3501008"/>
            <a:ext cx="6400800" cy="1600200"/>
          </a:xfrm>
        </p:spPr>
        <p:txBody>
          <a:bodyPr/>
          <a:lstStyle/>
          <a:p>
            <a:r>
              <a:rPr lang="fr-FR" dirty="0" smtClean="0"/>
              <a:t>Objectifs de la présentation </a:t>
            </a:r>
          </a:p>
          <a:p>
            <a:r>
              <a:rPr lang="fr-FR" dirty="0" smtClean="0"/>
              <a:t>et questionnement</a:t>
            </a:r>
          </a:p>
        </p:txBody>
      </p:sp>
      <p:cxnSp>
        <p:nvCxnSpPr>
          <p:cNvPr id="8" name="Connecteur en angle 7"/>
          <p:cNvCxnSpPr/>
          <p:nvPr/>
        </p:nvCxnSpPr>
        <p:spPr>
          <a:xfrm rot="5400000">
            <a:off x="2987824" y="4509120"/>
            <a:ext cx="936104" cy="9361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rot="16200000" flipH="1">
            <a:off x="4968044" y="4545124"/>
            <a:ext cx="936104" cy="8640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5517232"/>
            <a:ext cx="5544616" cy="461665"/>
          </a:xfrm>
          <a:prstGeom prst="rect">
            <a:avLst/>
          </a:prstGeom>
          <a:noFill/>
        </p:spPr>
        <p:txBody>
          <a:bodyPr wrap="square" rtlCol="0">
            <a:spAutoFit/>
          </a:bodyPr>
          <a:lstStyle/>
          <a:p>
            <a:r>
              <a:rPr lang="fr-FR" sz="2400" dirty="0" smtClean="0"/>
              <a:t>    normalité</a:t>
            </a:r>
            <a:r>
              <a:rPr lang="fr-FR" dirty="0" smtClean="0"/>
              <a:t>	                   	</a:t>
            </a:r>
            <a:r>
              <a:rPr lang="fr-FR" sz="2400" dirty="0" smtClean="0"/>
              <a:t>normativité </a:t>
            </a:r>
            <a:endParaRPr lang="fr-F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droite 5"/>
          <p:cNvSpPr/>
          <p:nvPr/>
        </p:nvSpPr>
        <p:spPr>
          <a:xfrm>
            <a:off x="1331640" y="4149080"/>
            <a:ext cx="66967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331640" y="4581128"/>
            <a:ext cx="6840760" cy="369332"/>
          </a:xfrm>
          <a:prstGeom prst="rect">
            <a:avLst/>
          </a:prstGeom>
          <a:noFill/>
        </p:spPr>
        <p:txBody>
          <a:bodyPr wrap="square" rtlCol="0">
            <a:spAutoFit/>
          </a:bodyPr>
          <a:lstStyle/>
          <a:p>
            <a:endParaRPr lang="fr-FR" dirty="0"/>
          </a:p>
        </p:txBody>
      </p:sp>
      <p:sp>
        <p:nvSpPr>
          <p:cNvPr id="16" name="ZoneTexte 15"/>
          <p:cNvSpPr txBox="1"/>
          <p:nvPr/>
        </p:nvSpPr>
        <p:spPr>
          <a:xfrm>
            <a:off x="6516216" y="6381328"/>
            <a:ext cx="2304256" cy="307777"/>
          </a:xfrm>
          <a:prstGeom prst="rect">
            <a:avLst/>
          </a:prstGeom>
          <a:noFill/>
        </p:spPr>
        <p:txBody>
          <a:bodyPr wrap="square" rtlCol="0">
            <a:spAutoFit/>
          </a:bodyPr>
          <a:lstStyle/>
          <a:p>
            <a:pPr algn="r"/>
            <a:r>
              <a:rPr lang="fr-FR" sz="1400" i="1" dirty="0" smtClean="0"/>
              <a:t>L. </a:t>
            </a:r>
            <a:r>
              <a:rPr lang="fr-FR" sz="1400" i="1" dirty="0" err="1" smtClean="0"/>
              <a:t>Durrive</a:t>
            </a:r>
            <a:r>
              <a:rPr lang="fr-FR" sz="1400" i="1" dirty="0" smtClean="0"/>
              <a:t> (2004)</a:t>
            </a:r>
            <a:endParaRPr lang="fr-FR" sz="1400" i="1" dirty="0"/>
          </a:p>
        </p:txBody>
      </p:sp>
      <p:sp>
        <p:nvSpPr>
          <p:cNvPr id="23" name="ZoneTexte 22"/>
          <p:cNvSpPr txBox="1"/>
          <p:nvPr/>
        </p:nvSpPr>
        <p:spPr>
          <a:xfrm>
            <a:off x="4427984" y="4365104"/>
            <a:ext cx="453650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Axe horizontal : </a:t>
            </a:r>
          </a:p>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Adhérence en prise avec le milieu de vie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ZoneTexte 25"/>
          <p:cNvSpPr txBox="1"/>
          <p:nvPr/>
        </p:nvSpPr>
        <p:spPr>
          <a:xfrm>
            <a:off x="5940152" y="3717032"/>
            <a:ext cx="3203848" cy="369332"/>
          </a:xfrm>
          <a:prstGeom prst="rect">
            <a:avLst/>
          </a:prstGeom>
          <a:noFill/>
        </p:spPr>
        <p:txBody>
          <a:bodyPr wrap="square" rtlCol="0">
            <a:spAutoFit/>
          </a:bodyPr>
          <a:lstStyle/>
          <a:p>
            <a:r>
              <a:rPr lang="fr-FR" dirty="0" smtClean="0"/>
              <a:t>Flèche du temps à vivre</a:t>
            </a:r>
            <a:endParaRPr lang="fr-FR" dirty="0"/>
          </a:p>
        </p:txBody>
      </p:sp>
      <p:sp>
        <p:nvSpPr>
          <p:cNvPr id="36" name="ZoneTexte 35"/>
          <p:cNvSpPr txBox="1"/>
          <p:nvPr/>
        </p:nvSpPr>
        <p:spPr>
          <a:xfrm>
            <a:off x="0" y="3645024"/>
            <a:ext cx="1800200" cy="369332"/>
          </a:xfrm>
          <a:prstGeom prst="rect">
            <a:avLst/>
          </a:prstGeom>
          <a:noFill/>
        </p:spPr>
        <p:txBody>
          <a:bodyPr wrap="square" rtlCol="0">
            <a:spAutoFit/>
          </a:bodyPr>
          <a:lstStyle/>
          <a:p>
            <a:r>
              <a:rPr lang="fr-FR" dirty="0" smtClean="0"/>
              <a:t>Effort de vivre</a:t>
            </a:r>
            <a:endParaRPr lang="fr-FR" dirty="0"/>
          </a:p>
        </p:txBody>
      </p:sp>
      <p:sp>
        <p:nvSpPr>
          <p:cNvPr id="24" name="Espace réservé du numéro de diapositive 23"/>
          <p:cNvSpPr>
            <a:spLocks noGrp="1"/>
          </p:cNvSpPr>
          <p:nvPr>
            <p:ph type="sldNum" sz="quarter" idx="12"/>
          </p:nvPr>
        </p:nvSpPr>
        <p:spPr/>
        <p:txBody>
          <a:bodyPr/>
          <a:lstStyle/>
          <a:p>
            <a:fld id="{54DD4E73-3B10-47E5-9C73-63E02DE5B48C}" type="slidenum">
              <a:rPr lang="fr-FR" smtClean="0"/>
              <a:pPr/>
              <a:t>30</a:t>
            </a:fld>
            <a:endParaRPr lang="fr-FR"/>
          </a:p>
        </p:txBody>
      </p:sp>
      <p:sp>
        <p:nvSpPr>
          <p:cNvPr id="27" name="ZoneTexte 26"/>
          <p:cNvSpPr txBox="1"/>
          <p:nvPr/>
        </p:nvSpPr>
        <p:spPr>
          <a:xfrm>
            <a:off x="323528" y="332656"/>
            <a:ext cx="5184576" cy="400110"/>
          </a:xfrm>
          <a:prstGeom prst="rect">
            <a:avLst/>
          </a:prstGeom>
          <a:noFill/>
        </p:spPr>
        <p:txBody>
          <a:bodyPr wrap="square" rtlCol="0">
            <a:spAutoFit/>
          </a:bodyPr>
          <a:lstStyle/>
          <a:p>
            <a:r>
              <a:rPr lang="fr-FR" sz="2000" b="1" dirty="0" smtClean="0"/>
              <a:t>Analyse du dispositif pédagogique</a:t>
            </a:r>
            <a:endParaRPr lang="fr-FR"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droite 5"/>
          <p:cNvSpPr/>
          <p:nvPr/>
        </p:nvSpPr>
        <p:spPr>
          <a:xfrm>
            <a:off x="1331640" y="4149080"/>
            <a:ext cx="66967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haut 6"/>
          <p:cNvSpPr/>
          <p:nvPr/>
        </p:nvSpPr>
        <p:spPr>
          <a:xfrm>
            <a:off x="4139952" y="764704"/>
            <a:ext cx="144016" cy="5832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331640" y="4581128"/>
            <a:ext cx="6840760" cy="369332"/>
          </a:xfrm>
          <a:prstGeom prst="rect">
            <a:avLst/>
          </a:prstGeom>
          <a:noFill/>
        </p:spPr>
        <p:txBody>
          <a:bodyPr wrap="square" rtlCol="0">
            <a:spAutoFit/>
          </a:bodyPr>
          <a:lstStyle/>
          <a:p>
            <a:endParaRPr lang="fr-FR" dirty="0"/>
          </a:p>
        </p:txBody>
      </p:sp>
      <p:sp>
        <p:nvSpPr>
          <p:cNvPr id="11" name="ZoneTexte 10"/>
          <p:cNvSpPr txBox="1"/>
          <p:nvPr/>
        </p:nvSpPr>
        <p:spPr>
          <a:xfrm>
            <a:off x="2771800" y="2780928"/>
            <a:ext cx="302433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  Savoirs expérientiels »</a:t>
            </a:r>
            <a:endParaRPr lang="fr-FR" dirty="0"/>
          </a:p>
        </p:txBody>
      </p:sp>
      <p:sp>
        <p:nvSpPr>
          <p:cNvPr id="12" name="ZoneTexte 11"/>
          <p:cNvSpPr txBox="1"/>
          <p:nvPr/>
        </p:nvSpPr>
        <p:spPr>
          <a:xfrm>
            <a:off x="2771800" y="1484784"/>
            <a:ext cx="302433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  Savoirs scientifiques » : domaine des concepts</a:t>
            </a:r>
            <a:endParaRPr lang="fr-FR" dirty="0"/>
          </a:p>
        </p:txBody>
      </p:sp>
      <p:sp>
        <p:nvSpPr>
          <p:cNvPr id="14" name="Accolade fermante 13"/>
          <p:cNvSpPr/>
          <p:nvPr/>
        </p:nvSpPr>
        <p:spPr>
          <a:xfrm>
            <a:off x="5868144" y="1340768"/>
            <a:ext cx="1008112" cy="20882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6948264" y="2204864"/>
            <a:ext cx="2016224" cy="369332"/>
          </a:xfrm>
          <a:prstGeom prst="rect">
            <a:avLst/>
          </a:prstGeom>
          <a:noFill/>
        </p:spPr>
        <p:txBody>
          <a:bodyPr wrap="square" rtlCol="0">
            <a:spAutoFit/>
          </a:bodyPr>
          <a:lstStyle/>
          <a:p>
            <a:r>
              <a:rPr lang="fr-FR" dirty="0" smtClean="0"/>
              <a:t>Conceptualisation</a:t>
            </a:r>
            <a:endParaRPr lang="fr-FR" dirty="0"/>
          </a:p>
        </p:txBody>
      </p:sp>
      <p:sp>
        <p:nvSpPr>
          <p:cNvPr id="16" name="ZoneTexte 15"/>
          <p:cNvSpPr txBox="1"/>
          <p:nvPr/>
        </p:nvSpPr>
        <p:spPr>
          <a:xfrm>
            <a:off x="6516216" y="6381328"/>
            <a:ext cx="2304256" cy="307777"/>
          </a:xfrm>
          <a:prstGeom prst="rect">
            <a:avLst/>
          </a:prstGeom>
          <a:noFill/>
        </p:spPr>
        <p:txBody>
          <a:bodyPr wrap="square" rtlCol="0">
            <a:spAutoFit/>
          </a:bodyPr>
          <a:lstStyle/>
          <a:p>
            <a:pPr algn="r"/>
            <a:r>
              <a:rPr lang="fr-FR" sz="1400" i="1" dirty="0" smtClean="0"/>
              <a:t>L. </a:t>
            </a:r>
            <a:r>
              <a:rPr lang="fr-FR" sz="1400" i="1" dirty="0" err="1" smtClean="0"/>
              <a:t>Durrive</a:t>
            </a:r>
            <a:r>
              <a:rPr lang="fr-FR" sz="1400" i="1" dirty="0" smtClean="0"/>
              <a:t> (2004)</a:t>
            </a:r>
            <a:endParaRPr lang="fr-FR" sz="1400" i="1" dirty="0"/>
          </a:p>
        </p:txBody>
      </p:sp>
      <p:sp>
        <p:nvSpPr>
          <p:cNvPr id="18" name="Parchemin horizontal 17"/>
          <p:cNvSpPr/>
          <p:nvPr/>
        </p:nvSpPr>
        <p:spPr>
          <a:xfrm>
            <a:off x="323528" y="332656"/>
            <a:ext cx="3672408" cy="432048"/>
          </a:xfrm>
          <a:prstGeom prst="horizontalScroll">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67544" y="332656"/>
            <a:ext cx="3456384" cy="369332"/>
          </a:xfrm>
          <a:prstGeom prst="rect">
            <a:avLst/>
          </a:prstGeom>
          <a:noFill/>
        </p:spPr>
        <p:txBody>
          <a:bodyPr wrap="square" rtlCol="0">
            <a:spAutoFit/>
          </a:bodyPr>
          <a:lstStyle/>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Axe vertical : </a:t>
            </a:r>
            <a:r>
              <a:rPr lang="fr-F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Désadhérence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ZoneTexte 22"/>
          <p:cNvSpPr txBox="1"/>
          <p:nvPr/>
        </p:nvSpPr>
        <p:spPr>
          <a:xfrm>
            <a:off x="4427984" y="4365104"/>
            <a:ext cx="453650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Axe horizontal : </a:t>
            </a:r>
          </a:p>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Adhérence en prise avec le milieu de vie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ZoneTexte 24"/>
          <p:cNvSpPr txBox="1"/>
          <p:nvPr/>
        </p:nvSpPr>
        <p:spPr>
          <a:xfrm>
            <a:off x="4283968" y="476672"/>
            <a:ext cx="4032448" cy="369332"/>
          </a:xfrm>
          <a:prstGeom prst="rect">
            <a:avLst/>
          </a:prstGeom>
          <a:noFill/>
        </p:spPr>
        <p:txBody>
          <a:bodyPr wrap="square" rtlCol="0">
            <a:spAutoFit/>
          </a:bodyPr>
          <a:lstStyle/>
          <a:p>
            <a:r>
              <a:rPr lang="fr-FR" dirty="0" smtClean="0"/>
              <a:t>Flèche de la prise de distance croissante</a:t>
            </a:r>
            <a:endParaRPr lang="fr-FR" dirty="0"/>
          </a:p>
        </p:txBody>
      </p:sp>
      <p:sp>
        <p:nvSpPr>
          <p:cNvPr id="26" name="ZoneTexte 25"/>
          <p:cNvSpPr txBox="1"/>
          <p:nvPr/>
        </p:nvSpPr>
        <p:spPr>
          <a:xfrm>
            <a:off x="5940152" y="3717032"/>
            <a:ext cx="3203848" cy="369332"/>
          </a:xfrm>
          <a:prstGeom prst="rect">
            <a:avLst/>
          </a:prstGeom>
          <a:noFill/>
        </p:spPr>
        <p:txBody>
          <a:bodyPr wrap="square" rtlCol="0">
            <a:spAutoFit/>
          </a:bodyPr>
          <a:lstStyle/>
          <a:p>
            <a:r>
              <a:rPr lang="fr-FR" dirty="0" smtClean="0"/>
              <a:t>Flèche du temps à vivre</a:t>
            </a:r>
            <a:endParaRPr lang="fr-FR" dirty="0"/>
          </a:p>
        </p:txBody>
      </p:sp>
      <p:sp>
        <p:nvSpPr>
          <p:cNvPr id="36" name="ZoneTexte 35"/>
          <p:cNvSpPr txBox="1"/>
          <p:nvPr/>
        </p:nvSpPr>
        <p:spPr>
          <a:xfrm>
            <a:off x="0" y="3645024"/>
            <a:ext cx="1800200" cy="369332"/>
          </a:xfrm>
          <a:prstGeom prst="rect">
            <a:avLst/>
          </a:prstGeom>
          <a:noFill/>
        </p:spPr>
        <p:txBody>
          <a:bodyPr wrap="square" rtlCol="0">
            <a:spAutoFit/>
          </a:bodyPr>
          <a:lstStyle/>
          <a:p>
            <a:r>
              <a:rPr lang="fr-FR" dirty="0" smtClean="0"/>
              <a:t>Effort de vivre</a:t>
            </a:r>
            <a:endParaRPr lang="fr-FR" dirty="0"/>
          </a:p>
        </p:txBody>
      </p:sp>
      <p:sp>
        <p:nvSpPr>
          <p:cNvPr id="37" name="ZoneTexte 36"/>
          <p:cNvSpPr txBox="1"/>
          <p:nvPr/>
        </p:nvSpPr>
        <p:spPr>
          <a:xfrm>
            <a:off x="4211960" y="6237312"/>
            <a:ext cx="2592288" cy="369332"/>
          </a:xfrm>
          <a:prstGeom prst="rect">
            <a:avLst/>
          </a:prstGeom>
          <a:noFill/>
        </p:spPr>
        <p:txBody>
          <a:bodyPr wrap="square" rtlCol="0">
            <a:spAutoFit/>
          </a:bodyPr>
          <a:lstStyle/>
          <a:p>
            <a:r>
              <a:rPr lang="fr-FR" dirty="0" smtClean="0"/>
              <a:t>Effort de connaître</a:t>
            </a:r>
            <a:endParaRPr lang="fr-FR" dirty="0"/>
          </a:p>
        </p:txBody>
      </p:sp>
      <p:sp>
        <p:nvSpPr>
          <p:cNvPr id="24" name="Espace réservé du numéro de diapositive 23"/>
          <p:cNvSpPr>
            <a:spLocks noGrp="1"/>
          </p:cNvSpPr>
          <p:nvPr>
            <p:ph type="sldNum" sz="quarter" idx="12"/>
          </p:nvPr>
        </p:nvSpPr>
        <p:spPr/>
        <p:txBody>
          <a:bodyPr/>
          <a:lstStyle/>
          <a:p>
            <a:fld id="{54DD4E73-3B10-47E5-9C73-63E02DE5B48C}"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droite 5"/>
          <p:cNvSpPr/>
          <p:nvPr/>
        </p:nvSpPr>
        <p:spPr>
          <a:xfrm>
            <a:off x="1331640" y="4149080"/>
            <a:ext cx="66967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haut 6"/>
          <p:cNvSpPr/>
          <p:nvPr/>
        </p:nvSpPr>
        <p:spPr>
          <a:xfrm>
            <a:off x="4139952" y="764704"/>
            <a:ext cx="144016" cy="5832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331640" y="4581128"/>
            <a:ext cx="6840760" cy="369332"/>
          </a:xfrm>
          <a:prstGeom prst="rect">
            <a:avLst/>
          </a:prstGeom>
          <a:noFill/>
        </p:spPr>
        <p:txBody>
          <a:bodyPr wrap="square" rtlCol="0">
            <a:spAutoFit/>
          </a:bodyPr>
          <a:lstStyle/>
          <a:p>
            <a:endParaRPr lang="fr-FR" dirty="0"/>
          </a:p>
        </p:txBody>
      </p:sp>
      <p:sp>
        <p:nvSpPr>
          <p:cNvPr id="11" name="ZoneTexte 10"/>
          <p:cNvSpPr txBox="1"/>
          <p:nvPr/>
        </p:nvSpPr>
        <p:spPr>
          <a:xfrm>
            <a:off x="2771800" y="2780928"/>
            <a:ext cx="302433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  Savoirs expérientiels »</a:t>
            </a:r>
            <a:endParaRPr lang="fr-FR" dirty="0"/>
          </a:p>
        </p:txBody>
      </p:sp>
      <p:sp>
        <p:nvSpPr>
          <p:cNvPr id="12" name="ZoneTexte 11"/>
          <p:cNvSpPr txBox="1"/>
          <p:nvPr/>
        </p:nvSpPr>
        <p:spPr>
          <a:xfrm>
            <a:off x="2771800" y="1484784"/>
            <a:ext cx="302433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  Savoirs scientifiques » : domaine des concepts</a:t>
            </a:r>
            <a:endParaRPr lang="fr-FR" dirty="0"/>
          </a:p>
        </p:txBody>
      </p:sp>
      <p:sp>
        <p:nvSpPr>
          <p:cNvPr id="14" name="Accolade fermante 13"/>
          <p:cNvSpPr/>
          <p:nvPr/>
        </p:nvSpPr>
        <p:spPr>
          <a:xfrm>
            <a:off x="5868144" y="1340768"/>
            <a:ext cx="1008112" cy="20882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6948264" y="2204864"/>
            <a:ext cx="2016224" cy="369332"/>
          </a:xfrm>
          <a:prstGeom prst="rect">
            <a:avLst/>
          </a:prstGeom>
          <a:noFill/>
        </p:spPr>
        <p:txBody>
          <a:bodyPr wrap="square" rtlCol="0">
            <a:spAutoFit/>
          </a:bodyPr>
          <a:lstStyle/>
          <a:p>
            <a:r>
              <a:rPr lang="fr-FR" dirty="0" smtClean="0"/>
              <a:t>Conceptualisation</a:t>
            </a:r>
            <a:endParaRPr lang="fr-FR" dirty="0"/>
          </a:p>
        </p:txBody>
      </p:sp>
      <p:sp>
        <p:nvSpPr>
          <p:cNvPr id="16" name="ZoneTexte 15"/>
          <p:cNvSpPr txBox="1"/>
          <p:nvPr/>
        </p:nvSpPr>
        <p:spPr>
          <a:xfrm>
            <a:off x="6516216" y="6381328"/>
            <a:ext cx="2304256" cy="307777"/>
          </a:xfrm>
          <a:prstGeom prst="rect">
            <a:avLst/>
          </a:prstGeom>
          <a:noFill/>
        </p:spPr>
        <p:txBody>
          <a:bodyPr wrap="square" rtlCol="0">
            <a:spAutoFit/>
          </a:bodyPr>
          <a:lstStyle/>
          <a:p>
            <a:pPr algn="r"/>
            <a:r>
              <a:rPr lang="fr-FR" sz="1400" i="1" dirty="0" smtClean="0"/>
              <a:t>L. </a:t>
            </a:r>
            <a:r>
              <a:rPr lang="fr-FR" sz="1400" i="1" dirty="0" err="1" smtClean="0"/>
              <a:t>Durrive</a:t>
            </a:r>
            <a:r>
              <a:rPr lang="fr-FR" sz="1400" i="1" dirty="0" smtClean="0"/>
              <a:t> (2004)</a:t>
            </a:r>
            <a:endParaRPr lang="fr-FR" sz="1400" i="1" dirty="0"/>
          </a:p>
        </p:txBody>
      </p:sp>
      <p:sp>
        <p:nvSpPr>
          <p:cNvPr id="17" name="ZoneTexte 16"/>
          <p:cNvSpPr txBox="1"/>
          <p:nvPr/>
        </p:nvSpPr>
        <p:spPr>
          <a:xfrm>
            <a:off x="2987824" y="5013176"/>
            <a:ext cx="331236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  Savoirs incorporés »</a:t>
            </a:r>
            <a:endParaRPr lang="fr-FR" dirty="0"/>
          </a:p>
        </p:txBody>
      </p:sp>
      <p:sp>
        <p:nvSpPr>
          <p:cNvPr id="18" name="Parchemin horizontal 17"/>
          <p:cNvSpPr/>
          <p:nvPr/>
        </p:nvSpPr>
        <p:spPr>
          <a:xfrm>
            <a:off x="323528" y="332656"/>
            <a:ext cx="3672408" cy="432048"/>
          </a:xfrm>
          <a:prstGeom prst="horizontalScroll">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67544" y="332656"/>
            <a:ext cx="3456384" cy="369332"/>
          </a:xfrm>
          <a:prstGeom prst="rect">
            <a:avLst/>
          </a:prstGeom>
          <a:noFill/>
        </p:spPr>
        <p:txBody>
          <a:bodyPr wrap="square" rtlCol="0">
            <a:spAutoFit/>
          </a:bodyPr>
          <a:lstStyle/>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Axe vertical : </a:t>
            </a:r>
            <a:r>
              <a:rPr lang="fr-F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Désadhérence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ZoneTexte 22"/>
          <p:cNvSpPr txBox="1"/>
          <p:nvPr/>
        </p:nvSpPr>
        <p:spPr>
          <a:xfrm>
            <a:off x="4427984" y="4365104"/>
            <a:ext cx="453650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Axe horizontal : </a:t>
            </a:r>
          </a:p>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Adhérence en prise avec le milieu de vie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ZoneTexte 24"/>
          <p:cNvSpPr txBox="1"/>
          <p:nvPr/>
        </p:nvSpPr>
        <p:spPr>
          <a:xfrm>
            <a:off x="4283968" y="476672"/>
            <a:ext cx="4032448" cy="369332"/>
          </a:xfrm>
          <a:prstGeom prst="rect">
            <a:avLst/>
          </a:prstGeom>
          <a:noFill/>
        </p:spPr>
        <p:txBody>
          <a:bodyPr wrap="square" rtlCol="0">
            <a:spAutoFit/>
          </a:bodyPr>
          <a:lstStyle/>
          <a:p>
            <a:r>
              <a:rPr lang="fr-FR" dirty="0" smtClean="0"/>
              <a:t>Flèche de la prise de distance croissante</a:t>
            </a:r>
            <a:endParaRPr lang="fr-FR" dirty="0"/>
          </a:p>
        </p:txBody>
      </p:sp>
      <p:sp>
        <p:nvSpPr>
          <p:cNvPr id="26" name="ZoneTexte 25"/>
          <p:cNvSpPr txBox="1"/>
          <p:nvPr/>
        </p:nvSpPr>
        <p:spPr>
          <a:xfrm>
            <a:off x="5940152" y="3717032"/>
            <a:ext cx="3203848" cy="369332"/>
          </a:xfrm>
          <a:prstGeom prst="rect">
            <a:avLst/>
          </a:prstGeom>
          <a:noFill/>
        </p:spPr>
        <p:txBody>
          <a:bodyPr wrap="square" rtlCol="0">
            <a:spAutoFit/>
          </a:bodyPr>
          <a:lstStyle/>
          <a:p>
            <a:r>
              <a:rPr lang="fr-FR" dirty="0" smtClean="0"/>
              <a:t>Flèche du temps à vivre</a:t>
            </a:r>
            <a:endParaRPr lang="fr-FR" dirty="0"/>
          </a:p>
        </p:txBody>
      </p:sp>
      <p:sp>
        <p:nvSpPr>
          <p:cNvPr id="31" name="ZoneTexte 30"/>
          <p:cNvSpPr txBox="1"/>
          <p:nvPr/>
        </p:nvSpPr>
        <p:spPr>
          <a:xfrm>
            <a:off x="7236296" y="5517232"/>
            <a:ext cx="936104" cy="369332"/>
          </a:xfrm>
          <a:prstGeom prst="rect">
            <a:avLst/>
          </a:prstGeom>
          <a:noFill/>
        </p:spPr>
        <p:txBody>
          <a:bodyPr wrap="square" rtlCol="0">
            <a:spAutoFit/>
          </a:bodyPr>
          <a:lstStyle/>
          <a:p>
            <a:pPr algn="ctr"/>
            <a:r>
              <a:rPr lang="fr-FR" dirty="0" smtClean="0"/>
              <a:t>Activité</a:t>
            </a:r>
            <a:endParaRPr lang="fr-FR" dirty="0"/>
          </a:p>
        </p:txBody>
      </p:sp>
      <p:sp>
        <p:nvSpPr>
          <p:cNvPr id="33" name="Flèche à trois pointes 32"/>
          <p:cNvSpPr/>
          <p:nvPr/>
        </p:nvSpPr>
        <p:spPr>
          <a:xfrm rot="13569724">
            <a:off x="1267970" y="5225424"/>
            <a:ext cx="3292291" cy="778384"/>
          </a:xfrm>
          <a:prstGeom prst="leftRightUpArrow">
            <a:avLst>
              <a:gd name="adj1" fmla="val 31617"/>
              <a:gd name="adj2" fmla="val 2003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Accolade fermante 33"/>
          <p:cNvSpPr/>
          <p:nvPr/>
        </p:nvSpPr>
        <p:spPr>
          <a:xfrm>
            <a:off x="6084168" y="4797152"/>
            <a:ext cx="93610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ZoneTexte 34"/>
          <p:cNvSpPr txBox="1"/>
          <p:nvPr/>
        </p:nvSpPr>
        <p:spPr>
          <a:xfrm>
            <a:off x="1475656" y="5733256"/>
            <a:ext cx="1224136" cy="369332"/>
          </a:xfrm>
          <a:prstGeom prst="rect">
            <a:avLst/>
          </a:prstGeom>
          <a:noFill/>
        </p:spPr>
        <p:txBody>
          <a:bodyPr wrap="square" rtlCol="0">
            <a:spAutoFit/>
          </a:bodyPr>
          <a:lstStyle/>
          <a:p>
            <a:r>
              <a:rPr lang="fr-FR" dirty="0" smtClean="0"/>
              <a:t>ACTIVITE</a:t>
            </a:r>
            <a:endParaRPr lang="fr-FR" dirty="0"/>
          </a:p>
        </p:txBody>
      </p:sp>
      <p:sp>
        <p:nvSpPr>
          <p:cNvPr id="36" name="ZoneTexte 35"/>
          <p:cNvSpPr txBox="1"/>
          <p:nvPr/>
        </p:nvSpPr>
        <p:spPr>
          <a:xfrm>
            <a:off x="0" y="3645024"/>
            <a:ext cx="1800200" cy="369332"/>
          </a:xfrm>
          <a:prstGeom prst="rect">
            <a:avLst/>
          </a:prstGeom>
          <a:noFill/>
        </p:spPr>
        <p:txBody>
          <a:bodyPr wrap="square" rtlCol="0">
            <a:spAutoFit/>
          </a:bodyPr>
          <a:lstStyle/>
          <a:p>
            <a:r>
              <a:rPr lang="fr-FR" dirty="0" smtClean="0"/>
              <a:t>Effort de vivre</a:t>
            </a:r>
            <a:endParaRPr lang="fr-FR" dirty="0"/>
          </a:p>
        </p:txBody>
      </p:sp>
      <p:sp>
        <p:nvSpPr>
          <p:cNvPr id="37" name="ZoneTexte 36"/>
          <p:cNvSpPr txBox="1"/>
          <p:nvPr/>
        </p:nvSpPr>
        <p:spPr>
          <a:xfrm>
            <a:off x="4211960" y="6237312"/>
            <a:ext cx="2592288" cy="369332"/>
          </a:xfrm>
          <a:prstGeom prst="rect">
            <a:avLst/>
          </a:prstGeom>
          <a:noFill/>
        </p:spPr>
        <p:txBody>
          <a:bodyPr wrap="square" rtlCol="0">
            <a:spAutoFit/>
          </a:bodyPr>
          <a:lstStyle/>
          <a:p>
            <a:r>
              <a:rPr lang="fr-FR" dirty="0" smtClean="0"/>
              <a:t>Effort de connaître</a:t>
            </a:r>
            <a:endParaRPr lang="fr-FR" dirty="0"/>
          </a:p>
        </p:txBody>
      </p:sp>
      <p:sp>
        <p:nvSpPr>
          <p:cNvPr id="22" name="Forme libre 21"/>
          <p:cNvSpPr/>
          <p:nvPr/>
        </p:nvSpPr>
        <p:spPr>
          <a:xfrm>
            <a:off x="745588" y="3811867"/>
            <a:ext cx="6443003" cy="2847549"/>
          </a:xfrm>
          <a:custGeom>
            <a:avLst/>
            <a:gdLst>
              <a:gd name="connsiteX0" fmla="*/ 717452 w 6443003"/>
              <a:gd name="connsiteY0" fmla="*/ 211493 h 2847549"/>
              <a:gd name="connsiteX1" fmla="*/ 618978 w 6443003"/>
              <a:gd name="connsiteY1" fmla="*/ 225561 h 2847549"/>
              <a:gd name="connsiteX2" fmla="*/ 562707 w 6443003"/>
              <a:gd name="connsiteY2" fmla="*/ 239628 h 2847549"/>
              <a:gd name="connsiteX3" fmla="*/ 520504 w 6443003"/>
              <a:gd name="connsiteY3" fmla="*/ 253696 h 2847549"/>
              <a:gd name="connsiteX4" fmla="*/ 422030 w 6443003"/>
              <a:gd name="connsiteY4" fmla="*/ 267764 h 2847549"/>
              <a:gd name="connsiteX5" fmla="*/ 337624 w 6443003"/>
              <a:gd name="connsiteY5" fmla="*/ 281831 h 2847549"/>
              <a:gd name="connsiteX6" fmla="*/ 295421 w 6443003"/>
              <a:gd name="connsiteY6" fmla="*/ 309967 h 2847549"/>
              <a:gd name="connsiteX7" fmla="*/ 211015 w 6443003"/>
              <a:gd name="connsiteY7" fmla="*/ 324035 h 2847549"/>
              <a:gd name="connsiteX8" fmla="*/ 140677 w 6443003"/>
              <a:gd name="connsiteY8" fmla="*/ 338102 h 2847549"/>
              <a:gd name="connsiteX9" fmla="*/ 84406 w 6443003"/>
              <a:gd name="connsiteY9" fmla="*/ 408441 h 2847549"/>
              <a:gd name="connsiteX10" fmla="*/ 70338 w 6443003"/>
              <a:gd name="connsiteY10" fmla="*/ 450644 h 2847549"/>
              <a:gd name="connsiteX11" fmla="*/ 56270 w 6443003"/>
              <a:gd name="connsiteY11" fmla="*/ 535050 h 2847549"/>
              <a:gd name="connsiteX12" fmla="*/ 42203 w 6443003"/>
              <a:gd name="connsiteY12" fmla="*/ 647591 h 2847549"/>
              <a:gd name="connsiteX13" fmla="*/ 0 w 6443003"/>
              <a:gd name="connsiteY13" fmla="*/ 774201 h 2847549"/>
              <a:gd name="connsiteX14" fmla="*/ 14067 w 6443003"/>
              <a:gd name="connsiteY14" fmla="*/ 900810 h 2847549"/>
              <a:gd name="connsiteX15" fmla="*/ 56270 w 6443003"/>
              <a:gd name="connsiteY15" fmla="*/ 957081 h 2847549"/>
              <a:gd name="connsiteX16" fmla="*/ 112541 w 6443003"/>
              <a:gd name="connsiteY16" fmla="*/ 1041487 h 2847549"/>
              <a:gd name="connsiteX17" fmla="*/ 126609 w 6443003"/>
              <a:gd name="connsiteY17" fmla="*/ 1125893 h 2847549"/>
              <a:gd name="connsiteX18" fmla="*/ 140677 w 6443003"/>
              <a:gd name="connsiteY18" fmla="*/ 1238435 h 2847549"/>
              <a:gd name="connsiteX19" fmla="*/ 281354 w 6443003"/>
              <a:gd name="connsiteY19" fmla="*/ 1393179 h 2847549"/>
              <a:gd name="connsiteX20" fmla="*/ 351692 w 6443003"/>
              <a:gd name="connsiteY20" fmla="*/ 1463518 h 2847549"/>
              <a:gd name="connsiteX21" fmla="*/ 407963 w 6443003"/>
              <a:gd name="connsiteY21" fmla="*/ 1505721 h 2847549"/>
              <a:gd name="connsiteX22" fmla="*/ 647114 w 6443003"/>
              <a:gd name="connsiteY22" fmla="*/ 1604195 h 2847549"/>
              <a:gd name="connsiteX23" fmla="*/ 689317 w 6443003"/>
              <a:gd name="connsiteY23" fmla="*/ 1632330 h 2847549"/>
              <a:gd name="connsiteX24" fmla="*/ 745587 w 6443003"/>
              <a:gd name="connsiteY24" fmla="*/ 1702668 h 2847549"/>
              <a:gd name="connsiteX25" fmla="*/ 759655 w 6443003"/>
              <a:gd name="connsiteY25" fmla="*/ 1773007 h 2847549"/>
              <a:gd name="connsiteX26" fmla="*/ 745587 w 6443003"/>
              <a:gd name="connsiteY26" fmla="*/ 1815210 h 2847549"/>
              <a:gd name="connsiteX27" fmla="*/ 886264 w 6443003"/>
              <a:gd name="connsiteY27" fmla="*/ 1885548 h 2847549"/>
              <a:gd name="connsiteX28" fmla="*/ 942535 w 6443003"/>
              <a:gd name="connsiteY28" fmla="*/ 1927751 h 2847549"/>
              <a:gd name="connsiteX29" fmla="*/ 900332 w 6443003"/>
              <a:gd name="connsiteY29" fmla="*/ 2040293 h 2847549"/>
              <a:gd name="connsiteX30" fmla="*/ 886264 w 6443003"/>
              <a:gd name="connsiteY30" fmla="*/ 2082496 h 2847549"/>
              <a:gd name="connsiteX31" fmla="*/ 844061 w 6443003"/>
              <a:gd name="connsiteY31" fmla="*/ 2166902 h 2847549"/>
              <a:gd name="connsiteX32" fmla="*/ 858129 w 6443003"/>
              <a:gd name="connsiteY32" fmla="*/ 2335715 h 2847549"/>
              <a:gd name="connsiteX33" fmla="*/ 886264 w 6443003"/>
              <a:gd name="connsiteY33" fmla="*/ 2420121 h 2847549"/>
              <a:gd name="connsiteX34" fmla="*/ 984738 w 6443003"/>
              <a:gd name="connsiteY34" fmla="*/ 2504527 h 2847549"/>
              <a:gd name="connsiteX35" fmla="*/ 1026941 w 6443003"/>
              <a:gd name="connsiteY35" fmla="*/ 2532662 h 2847549"/>
              <a:gd name="connsiteX36" fmla="*/ 1055077 w 6443003"/>
              <a:gd name="connsiteY36" fmla="*/ 2560798 h 2847549"/>
              <a:gd name="connsiteX37" fmla="*/ 1167618 w 6443003"/>
              <a:gd name="connsiteY37" fmla="*/ 2603001 h 2847549"/>
              <a:gd name="connsiteX38" fmla="*/ 1913206 w 6443003"/>
              <a:gd name="connsiteY38" fmla="*/ 2603001 h 2847549"/>
              <a:gd name="connsiteX39" fmla="*/ 2053883 w 6443003"/>
              <a:gd name="connsiteY39" fmla="*/ 2588933 h 2847549"/>
              <a:gd name="connsiteX40" fmla="*/ 2278966 w 6443003"/>
              <a:gd name="connsiteY40" fmla="*/ 2574865 h 2847549"/>
              <a:gd name="connsiteX41" fmla="*/ 2504049 w 6443003"/>
              <a:gd name="connsiteY41" fmla="*/ 2574865 h 2847549"/>
              <a:gd name="connsiteX42" fmla="*/ 3165230 w 6443003"/>
              <a:gd name="connsiteY42" fmla="*/ 2588933 h 2847549"/>
              <a:gd name="connsiteX43" fmla="*/ 3291840 w 6443003"/>
              <a:gd name="connsiteY43" fmla="*/ 2603001 h 2847549"/>
              <a:gd name="connsiteX44" fmla="*/ 3376246 w 6443003"/>
              <a:gd name="connsiteY44" fmla="*/ 2617068 h 2847549"/>
              <a:gd name="connsiteX45" fmla="*/ 3657600 w 6443003"/>
              <a:gd name="connsiteY45" fmla="*/ 2631136 h 2847549"/>
              <a:gd name="connsiteX46" fmla="*/ 3756074 w 6443003"/>
              <a:gd name="connsiteY46" fmla="*/ 2645204 h 2847549"/>
              <a:gd name="connsiteX47" fmla="*/ 3882683 w 6443003"/>
              <a:gd name="connsiteY47" fmla="*/ 2673339 h 2847549"/>
              <a:gd name="connsiteX48" fmla="*/ 3896750 w 6443003"/>
              <a:gd name="connsiteY48" fmla="*/ 2715542 h 2847549"/>
              <a:gd name="connsiteX49" fmla="*/ 4009292 w 6443003"/>
              <a:gd name="connsiteY49" fmla="*/ 2757745 h 2847549"/>
              <a:gd name="connsiteX50" fmla="*/ 4248443 w 6443003"/>
              <a:gd name="connsiteY50" fmla="*/ 2799948 h 2847549"/>
              <a:gd name="connsiteX51" fmla="*/ 4614203 w 6443003"/>
              <a:gd name="connsiteY51" fmla="*/ 2799948 h 2847549"/>
              <a:gd name="connsiteX52" fmla="*/ 4768947 w 6443003"/>
              <a:gd name="connsiteY52" fmla="*/ 2785881 h 2847549"/>
              <a:gd name="connsiteX53" fmla="*/ 4881489 w 6443003"/>
              <a:gd name="connsiteY53" fmla="*/ 2771813 h 2847549"/>
              <a:gd name="connsiteX54" fmla="*/ 5078437 w 6443003"/>
              <a:gd name="connsiteY54" fmla="*/ 2757745 h 2847549"/>
              <a:gd name="connsiteX55" fmla="*/ 5247249 w 6443003"/>
              <a:gd name="connsiteY55" fmla="*/ 2729610 h 2847549"/>
              <a:gd name="connsiteX56" fmla="*/ 5387926 w 6443003"/>
              <a:gd name="connsiteY56" fmla="*/ 2715542 h 2847549"/>
              <a:gd name="connsiteX57" fmla="*/ 5739618 w 6443003"/>
              <a:gd name="connsiteY57" fmla="*/ 2673339 h 2847549"/>
              <a:gd name="connsiteX58" fmla="*/ 5824024 w 6443003"/>
              <a:gd name="connsiteY58" fmla="*/ 2659271 h 2847549"/>
              <a:gd name="connsiteX59" fmla="*/ 5908430 w 6443003"/>
              <a:gd name="connsiteY59" fmla="*/ 2631136 h 2847549"/>
              <a:gd name="connsiteX60" fmla="*/ 5964701 w 6443003"/>
              <a:gd name="connsiteY60" fmla="*/ 2617068 h 2847549"/>
              <a:gd name="connsiteX61" fmla="*/ 6006904 w 6443003"/>
              <a:gd name="connsiteY61" fmla="*/ 2603001 h 2847549"/>
              <a:gd name="connsiteX62" fmla="*/ 6105378 w 6443003"/>
              <a:gd name="connsiteY62" fmla="*/ 2588933 h 2847549"/>
              <a:gd name="connsiteX63" fmla="*/ 6330461 w 6443003"/>
              <a:gd name="connsiteY63" fmla="*/ 2490459 h 2847549"/>
              <a:gd name="connsiteX64" fmla="*/ 6372664 w 6443003"/>
              <a:gd name="connsiteY64" fmla="*/ 2420121 h 2847549"/>
              <a:gd name="connsiteX65" fmla="*/ 6400800 w 6443003"/>
              <a:gd name="connsiteY65" fmla="*/ 2391985 h 2847549"/>
              <a:gd name="connsiteX66" fmla="*/ 6428935 w 6443003"/>
              <a:gd name="connsiteY66" fmla="*/ 2335715 h 2847549"/>
              <a:gd name="connsiteX67" fmla="*/ 6414867 w 6443003"/>
              <a:gd name="connsiteY67" fmla="*/ 2166902 h 2847549"/>
              <a:gd name="connsiteX68" fmla="*/ 6443003 w 6443003"/>
              <a:gd name="connsiteY68" fmla="*/ 2138767 h 2847549"/>
              <a:gd name="connsiteX69" fmla="*/ 6358597 w 6443003"/>
              <a:gd name="connsiteY69" fmla="*/ 2124699 h 2847549"/>
              <a:gd name="connsiteX70" fmla="*/ 6302326 w 6443003"/>
              <a:gd name="connsiteY70" fmla="*/ 2068428 h 2847549"/>
              <a:gd name="connsiteX71" fmla="*/ 6105378 w 6443003"/>
              <a:gd name="connsiteY71" fmla="*/ 1744871 h 2847549"/>
              <a:gd name="connsiteX72" fmla="*/ 6006904 w 6443003"/>
              <a:gd name="connsiteY72" fmla="*/ 1604195 h 2847549"/>
              <a:gd name="connsiteX73" fmla="*/ 5936566 w 6443003"/>
              <a:gd name="connsiteY73" fmla="*/ 1519788 h 2847549"/>
              <a:gd name="connsiteX74" fmla="*/ 5753686 w 6443003"/>
              <a:gd name="connsiteY74" fmla="*/ 1322841 h 2847549"/>
              <a:gd name="connsiteX75" fmla="*/ 5739618 w 6443003"/>
              <a:gd name="connsiteY75" fmla="*/ 1210299 h 2847549"/>
              <a:gd name="connsiteX76" fmla="*/ 5697415 w 6443003"/>
              <a:gd name="connsiteY76" fmla="*/ 1111825 h 2847549"/>
              <a:gd name="connsiteX77" fmla="*/ 5725550 w 6443003"/>
              <a:gd name="connsiteY77" fmla="*/ 1069622 h 2847549"/>
              <a:gd name="connsiteX78" fmla="*/ 5767754 w 6443003"/>
              <a:gd name="connsiteY78" fmla="*/ 1055555 h 2847549"/>
              <a:gd name="connsiteX79" fmla="*/ 5514535 w 6443003"/>
              <a:gd name="connsiteY79" fmla="*/ 1041487 h 2847549"/>
              <a:gd name="connsiteX80" fmla="*/ 5345723 w 6443003"/>
              <a:gd name="connsiteY80" fmla="*/ 928945 h 2847549"/>
              <a:gd name="connsiteX81" fmla="*/ 5261317 w 6443003"/>
              <a:gd name="connsiteY81" fmla="*/ 830471 h 2847549"/>
              <a:gd name="connsiteX82" fmla="*/ 5190978 w 6443003"/>
              <a:gd name="connsiteY82" fmla="*/ 774201 h 2847549"/>
              <a:gd name="connsiteX83" fmla="*/ 5008098 w 6443003"/>
              <a:gd name="connsiteY83" fmla="*/ 591321 h 2847549"/>
              <a:gd name="connsiteX84" fmla="*/ 4825218 w 6443003"/>
              <a:gd name="connsiteY84" fmla="*/ 492847 h 2847549"/>
              <a:gd name="connsiteX85" fmla="*/ 4726744 w 6443003"/>
              <a:gd name="connsiteY85" fmla="*/ 464711 h 2847549"/>
              <a:gd name="connsiteX86" fmla="*/ 4628270 w 6443003"/>
              <a:gd name="connsiteY86" fmla="*/ 422508 h 2847549"/>
              <a:gd name="connsiteX87" fmla="*/ 4557932 w 6443003"/>
              <a:gd name="connsiteY87" fmla="*/ 380305 h 2847549"/>
              <a:gd name="connsiteX88" fmla="*/ 4346917 w 6443003"/>
              <a:gd name="connsiteY88" fmla="*/ 352170 h 2847549"/>
              <a:gd name="connsiteX89" fmla="*/ 4149969 w 6443003"/>
              <a:gd name="connsiteY89" fmla="*/ 324035 h 2847549"/>
              <a:gd name="connsiteX90" fmla="*/ 4009292 w 6443003"/>
              <a:gd name="connsiteY90" fmla="*/ 309967 h 2847549"/>
              <a:gd name="connsiteX91" fmla="*/ 3910818 w 6443003"/>
              <a:gd name="connsiteY91" fmla="*/ 281831 h 2847549"/>
              <a:gd name="connsiteX92" fmla="*/ 3770141 w 6443003"/>
              <a:gd name="connsiteY92" fmla="*/ 253696 h 2847549"/>
              <a:gd name="connsiteX93" fmla="*/ 3657600 w 6443003"/>
              <a:gd name="connsiteY93" fmla="*/ 183358 h 2847549"/>
              <a:gd name="connsiteX94" fmla="*/ 3601329 w 6443003"/>
              <a:gd name="connsiteY94" fmla="*/ 169290 h 2847549"/>
              <a:gd name="connsiteX95" fmla="*/ 3334043 w 6443003"/>
              <a:gd name="connsiteY95" fmla="*/ 84884 h 2847549"/>
              <a:gd name="connsiteX96" fmla="*/ 3291840 w 6443003"/>
              <a:gd name="connsiteY96" fmla="*/ 56748 h 2847549"/>
              <a:gd name="connsiteX97" fmla="*/ 3221501 w 6443003"/>
              <a:gd name="connsiteY97" fmla="*/ 42681 h 2847549"/>
              <a:gd name="connsiteX98" fmla="*/ 3263704 w 6443003"/>
              <a:gd name="connsiteY98" fmla="*/ 14545 h 2847549"/>
              <a:gd name="connsiteX99" fmla="*/ 3334043 w 6443003"/>
              <a:gd name="connsiteY99" fmla="*/ 478 h 2847549"/>
              <a:gd name="connsiteX100" fmla="*/ 2560320 w 6443003"/>
              <a:gd name="connsiteY100" fmla="*/ 28613 h 2847549"/>
              <a:gd name="connsiteX101" fmla="*/ 2307101 w 6443003"/>
              <a:gd name="connsiteY101" fmla="*/ 28613 h 2847549"/>
              <a:gd name="connsiteX102" fmla="*/ 1871003 w 6443003"/>
              <a:gd name="connsiteY102" fmla="*/ 42681 h 2847549"/>
              <a:gd name="connsiteX103" fmla="*/ 1730326 w 6443003"/>
              <a:gd name="connsiteY103" fmla="*/ 70816 h 2847549"/>
              <a:gd name="connsiteX104" fmla="*/ 1659987 w 6443003"/>
              <a:gd name="connsiteY104" fmla="*/ 84884 h 2847549"/>
              <a:gd name="connsiteX105" fmla="*/ 1350498 w 6443003"/>
              <a:gd name="connsiteY105" fmla="*/ 113019 h 2847549"/>
              <a:gd name="connsiteX106" fmla="*/ 1294227 w 6443003"/>
              <a:gd name="connsiteY106" fmla="*/ 127087 h 2847549"/>
              <a:gd name="connsiteX107" fmla="*/ 1209821 w 6443003"/>
              <a:gd name="connsiteY107" fmla="*/ 155222 h 2847549"/>
              <a:gd name="connsiteX108" fmla="*/ 970670 w 6443003"/>
              <a:gd name="connsiteY108" fmla="*/ 169290 h 2847549"/>
              <a:gd name="connsiteX109" fmla="*/ 928467 w 6443003"/>
              <a:gd name="connsiteY109" fmla="*/ 183358 h 2847549"/>
              <a:gd name="connsiteX110" fmla="*/ 717452 w 6443003"/>
              <a:gd name="connsiteY110" fmla="*/ 211493 h 284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443003" h="2847549">
                <a:moveTo>
                  <a:pt x="717452" y="211493"/>
                </a:moveTo>
                <a:cubicBezTo>
                  <a:pt x="665871" y="218527"/>
                  <a:pt x="651601" y="219630"/>
                  <a:pt x="618978" y="225561"/>
                </a:cubicBezTo>
                <a:cubicBezTo>
                  <a:pt x="599956" y="229020"/>
                  <a:pt x="581297" y="234317"/>
                  <a:pt x="562707" y="239628"/>
                </a:cubicBezTo>
                <a:cubicBezTo>
                  <a:pt x="548449" y="243702"/>
                  <a:pt x="535045" y="250788"/>
                  <a:pt x="520504" y="253696"/>
                </a:cubicBezTo>
                <a:cubicBezTo>
                  <a:pt x="487990" y="260199"/>
                  <a:pt x="454802" y="262722"/>
                  <a:pt x="422030" y="267764"/>
                </a:cubicBezTo>
                <a:cubicBezTo>
                  <a:pt x="393838" y="272101"/>
                  <a:pt x="365759" y="277142"/>
                  <a:pt x="337624" y="281831"/>
                </a:cubicBezTo>
                <a:cubicBezTo>
                  <a:pt x="323556" y="291210"/>
                  <a:pt x="311461" y="304620"/>
                  <a:pt x="295421" y="309967"/>
                </a:cubicBezTo>
                <a:cubicBezTo>
                  <a:pt x="268361" y="318987"/>
                  <a:pt x="239078" y="318933"/>
                  <a:pt x="211015" y="324035"/>
                </a:cubicBezTo>
                <a:cubicBezTo>
                  <a:pt x="187490" y="328312"/>
                  <a:pt x="164123" y="333413"/>
                  <a:pt x="140677" y="338102"/>
                </a:cubicBezTo>
                <a:cubicBezTo>
                  <a:pt x="114507" y="364272"/>
                  <a:pt x="102153" y="372948"/>
                  <a:pt x="84406" y="408441"/>
                </a:cubicBezTo>
                <a:cubicBezTo>
                  <a:pt x="77774" y="421704"/>
                  <a:pt x="73555" y="436168"/>
                  <a:pt x="70338" y="450644"/>
                </a:cubicBezTo>
                <a:cubicBezTo>
                  <a:pt x="64150" y="478488"/>
                  <a:pt x="60304" y="506813"/>
                  <a:pt x="56270" y="535050"/>
                </a:cubicBezTo>
                <a:cubicBezTo>
                  <a:pt x="50924" y="572476"/>
                  <a:pt x="50862" y="610790"/>
                  <a:pt x="42203" y="647591"/>
                </a:cubicBezTo>
                <a:cubicBezTo>
                  <a:pt x="32014" y="690895"/>
                  <a:pt x="0" y="774201"/>
                  <a:pt x="0" y="774201"/>
                </a:cubicBezTo>
                <a:cubicBezTo>
                  <a:pt x="4689" y="816404"/>
                  <a:pt x="1579" y="860225"/>
                  <a:pt x="14067" y="900810"/>
                </a:cubicBezTo>
                <a:cubicBezTo>
                  <a:pt x="20962" y="923219"/>
                  <a:pt x="42824" y="937873"/>
                  <a:pt x="56270" y="957081"/>
                </a:cubicBezTo>
                <a:cubicBezTo>
                  <a:pt x="75661" y="984783"/>
                  <a:pt x="93784" y="1013352"/>
                  <a:pt x="112541" y="1041487"/>
                </a:cubicBezTo>
                <a:cubicBezTo>
                  <a:pt x="117230" y="1069622"/>
                  <a:pt x="122575" y="1097656"/>
                  <a:pt x="126609" y="1125893"/>
                </a:cubicBezTo>
                <a:cubicBezTo>
                  <a:pt x="131956" y="1163319"/>
                  <a:pt x="127106" y="1203149"/>
                  <a:pt x="140677" y="1238435"/>
                </a:cubicBezTo>
                <a:cubicBezTo>
                  <a:pt x="153354" y="1271395"/>
                  <a:pt x="266425" y="1378250"/>
                  <a:pt x="281354" y="1393179"/>
                </a:cubicBezTo>
                <a:lnTo>
                  <a:pt x="351692" y="1463518"/>
                </a:lnTo>
                <a:cubicBezTo>
                  <a:pt x="370449" y="1477586"/>
                  <a:pt x="386794" y="1495641"/>
                  <a:pt x="407963" y="1505721"/>
                </a:cubicBezTo>
                <a:cubicBezTo>
                  <a:pt x="485799" y="1542786"/>
                  <a:pt x="575382" y="1556374"/>
                  <a:pt x="647114" y="1604195"/>
                </a:cubicBezTo>
                <a:cubicBezTo>
                  <a:pt x="661182" y="1613573"/>
                  <a:pt x="677362" y="1620375"/>
                  <a:pt x="689317" y="1632330"/>
                </a:cubicBezTo>
                <a:cubicBezTo>
                  <a:pt x="710548" y="1653561"/>
                  <a:pt x="726830" y="1679222"/>
                  <a:pt x="745587" y="1702668"/>
                </a:cubicBezTo>
                <a:cubicBezTo>
                  <a:pt x="750276" y="1726114"/>
                  <a:pt x="759655" y="1749096"/>
                  <a:pt x="759655" y="1773007"/>
                </a:cubicBezTo>
                <a:cubicBezTo>
                  <a:pt x="759655" y="1787836"/>
                  <a:pt x="734504" y="1805358"/>
                  <a:pt x="745587" y="1815210"/>
                </a:cubicBezTo>
                <a:cubicBezTo>
                  <a:pt x="784772" y="1850041"/>
                  <a:pt x="844322" y="1854092"/>
                  <a:pt x="886264" y="1885548"/>
                </a:cubicBezTo>
                <a:lnTo>
                  <a:pt x="942535" y="1927751"/>
                </a:lnTo>
                <a:cubicBezTo>
                  <a:pt x="916599" y="2031494"/>
                  <a:pt x="944469" y="1937305"/>
                  <a:pt x="900332" y="2040293"/>
                </a:cubicBezTo>
                <a:cubicBezTo>
                  <a:pt x="894491" y="2053923"/>
                  <a:pt x="892896" y="2069233"/>
                  <a:pt x="886264" y="2082496"/>
                </a:cubicBezTo>
                <a:cubicBezTo>
                  <a:pt x="831723" y="2191578"/>
                  <a:pt x="879421" y="2060823"/>
                  <a:pt x="844061" y="2166902"/>
                </a:cubicBezTo>
                <a:cubicBezTo>
                  <a:pt x="848750" y="2223173"/>
                  <a:pt x="848846" y="2280017"/>
                  <a:pt x="858129" y="2335715"/>
                </a:cubicBezTo>
                <a:cubicBezTo>
                  <a:pt x="863005" y="2364969"/>
                  <a:pt x="861588" y="2403670"/>
                  <a:pt x="886264" y="2420121"/>
                </a:cubicBezTo>
                <a:cubicBezTo>
                  <a:pt x="983152" y="2484712"/>
                  <a:pt x="865342" y="2402188"/>
                  <a:pt x="984738" y="2504527"/>
                </a:cubicBezTo>
                <a:cubicBezTo>
                  <a:pt x="997575" y="2515530"/>
                  <a:pt x="1013739" y="2522100"/>
                  <a:pt x="1026941" y="2532662"/>
                </a:cubicBezTo>
                <a:cubicBezTo>
                  <a:pt x="1037298" y="2540948"/>
                  <a:pt x="1044041" y="2553441"/>
                  <a:pt x="1055077" y="2560798"/>
                </a:cubicBezTo>
                <a:cubicBezTo>
                  <a:pt x="1099214" y="2590223"/>
                  <a:pt x="1118132" y="2590629"/>
                  <a:pt x="1167618" y="2603001"/>
                </a:cubicBezTo>
                <a:cubicBezTo>
                  <a:pt x="1997806" y="2568409"/>
                  <a:pt x="961882" y="2603001"/>
                  <a:pt x="1913206" y="2603001"/>
                </a:cubicBezTo>
                <a:cubicBezTo>
                  <a:pt x="1960332" y="2603001"/>
                  <a:pt x="2006896" y="2592547"/>
                  <a:pt x="2053883" y="2588933"/>
                </a:cubicBezTo>
                <a:cubicBezTo>
                  <a:pt x="2128836" y="2583167"/>
                  <a:pt x="2203938" y="2579554"/>
                  <a:pt x="2278966" y="2574865"/>
                </a:cubicBezTo>
                <a:cubicBezTo>
                  <a:pt x="2472083" y="2547278"/>
                  <a:pt x="2277115" y="2566760"/>
                  <a:pt x="2504049" y="2574865"/>
                </a:cubicBezTo>
                <a:cubicBezTo>
                  <a:pt x="2724352" y="2582733"/>
                  <a:pt x="2944836" y="2584244"/>
                  <a:pt x="3165230" y="2588933"/>
                </a:cubicBezTo>
                <a:cubicBezTo>
                  <a:pt x="3207433" y="2593622"/>
                  <a:pt x="3249749" y="2597389"/>
                  <a:pt x="3291840" y="2603001"/>
                </a:cubicBezTo>
                <a:cubicBezTo>
                  <a:pt x="3320113" y="2606771"/>
                  <a:pt x="3347807" y="2614880"/>
                  <a:pt x="3376246" y="2617068"/>
                </a:cubicBezTo>
                <a:cubicBezTo>
                  <a:pt x="3469871" y="2624270"/>
                  <a:pt x="3563815" y="2626447"/>
                  <a:pt x="3657600" y="2631136"/>
                </a:cubicBezTo>
                <a:cubicBezTo>
                  <a:pt x="3690425" y="2635825"/>
                  <a:pt x="3723367" y="2639753"/>
                  <a:pt x="3756074" y="2645204"/>
                </a:cubicBezTo>
                <a:cubicBezTo>
                  <a:pt x="3809662" y="2654135"/>
                  <a:pt x="3832091" y="2660691"/>
                  <a:pt x="3882683" y="2673339"/>
                </a:cubicBezTo>
                <a:cubicBezTo>
                  <a:pt x="3887372" y="2687407"/>
                  <a:pt x="3887487" y="2703963"/>
                  <a:pt x="3896750" y="2715542"/>
                </a:cubicBezTo>
                <a:cubicBezTo>
                  <a:pt x="3926356" y="2752550"/>
                  <a:pt x="3968324" y="2746572"/>
                  <a:pt x="4009292" y="2757745"/>
                </a:cubicBezTo>
                <a:cubicBezTo>
                  <a:pt x="4187353" y="2806307"/>
                  <a:pt x="3986415" y="2776128"/>
                  <a:pt x="4248443" y="2799948"/>
                </a:cubicBezTo>
                <a:cubicBezTo>
                  <a:pt x="4391242" y="2847549"/>
                  <a:pt x="4289070" y="2819073"/>
                  <a:pt x="4614203" y="2799948"/>
                </a:cubicBezTo>
                <a:cubicBezTo>
                  <a:pt x="4665908" y="2796907"/>
                  <a:pt x="4717438" y="2791303"/>
                  <a:pt x="4768947" y="2785881"/>
                </a:cubicBezTo>
                <a:cubicBezTo>
                  <a:pt x="4806545" y="2781923"/>
                  <a:pt x="4843838" y="2775236"/>
                  <a:pt x="4881489" y="2771813"/>
                </a:cubicBezTo>
                <a:cubicBezTo>
                  <a:pt x="4947035" y="2765854"/>
                  <a:pt x="5012917" y="2763985"/>
                  <a:pt x="5078437" y="2757745"/>
                </a:cubicBezTo>
                <a:cubicBezTo>
                  <a:pt x="5297508" y="2736881"/>
                  <a:pt x="5074500" y="2752644"/>
                  <a:pt x="5247249" y="2729610"/>
                </a:cubicBezTo>
                <a:cubicBezTo>
                  <a:pt x="5293962" y="2723382"/>
                  <a:pt x="5341232" y="2721909"/>
                  <a:pt x="5387926" y="2715542"/>
                </a:cubicBezTo>
                <a:cubicBezTo>
                  <a:pt x="5733849" y="2668371"/>
                  <a:pt x="5374675" y="2701412"/>
                  <a:pt x="5739618" y="2673339"/>
                </a:cubicBezTo>
                <a:cubicBezTo>
                  <a:pt x="5767753" y="2668650"/>
                  <a:pt x="5796352" y="2666189"/>
                  <a:pt x="5824024" y="2659271"/>
                </a:cubicBezTo>
                <a:cubicBezTo>
                  <a:pt x="5852796" y="2652078"/>
                  <a:pt x="5879658" y="2638329"/>
                  <a:pt x="5908430" y="2631136"/>
                </a:cubicBezTo>
                <a:cubicBezTo>
                  <a:pt x="5927187" y="2626447"/>
                  <a:pt x="5946111" y="2622379"/>
                  <a:pt x="5964701" y="2617068"/>
                </a:cubicBezTo>
                <a:cubicBezTo>
                  <a:pt x="5978959" y="2612994"/>
                  <a:pt x="5992363" y="2605909"/>
                  <a:pt x="6006904" y="2603001"/>
                </a:cubicBezTo>
                <a:cubicBezTo>
                  <a:pt x="6039418" y="2596498"/>
                  <a:pt x="6072553" y="2593622"/>
                  <a:pt x="6105378" y="2588933"/>
                </a:cubicBezTo>
                <a:cubicBezTo>
                  <a:pt x="6296433" y="2525248"/>
                  <a:pt x="6226738" y="2568251"/>
                  <a:pt x="6330461" y="2490459"/>
                </a:cubicBezTo>
                <a:cubicBezTo>
                  <a:pt x="6344529" y="2467013"/>
                  <a:pt x="6356771" y="2442370"/>
                  <a:pt x="6372664" y="2420121"/>
                </a:cubicBezTo>
                <a:cubicBezTo>
                  <a:pt x="6380373" y="2409328"/>
                  <a:pt x="6393443" y="2403021"/>
                  <a:pt x="6400800" y="2391985"/>
                </a:cubicBezTo>
                <a:cubicBezTo>
                  <a:pt x="6412432" y="2374536"/>
                  <a:pt x="6419557" y="2354472"/>
                  <a:pt x="6428935" y="2335715"/>
                </a:cubicBezTo>
                <a:cubicBezTo>
                  <a:pt x="6391984" y="2261811"/>
                  <a:pt x="6383613" y="2271081"/>
                  <a:pt x="6414867" y="2166902"/>
                </a:cubicBezTo>
                <a:cubicBezTo>
                  <a:pt x="6418678" y="2154198"/>
                  <a:pt x="6433624" y="2148145"/>
                  <a:pt x="6443003" y="2138767"/>
                </a:cubicBezTo>
                <a:cubicBezTo>
                  <a:pt x="6414868" y="2134078"/>
                  <a:pt x="6384109" y="2137455"/>
                  <a:pt x="6358597" y="2124699"/>
                </a:cubicBezTo>
                <a:cubicBezTo>
                  <a:pt x="6334871" y="2112836"/>
                  <a:pt x="6317857" y="2089932"/>
                  <a:pt x="6302326" y="2068428"/>
                </a:cubicBezTo>
                <a:cubicBezTo>
                  <a:pt x="6090195" y="1774709"/>
                  <a:pt x="6250373" y="1974446"/>
                  <a:pt x="6105378" y="1744871"/>
                </a:cubicBezTo>
                <a:cubicBezTo>
                  <a:pt x="6074813" y="1696476"/>
                  <a:pt x="6041247" y="1649986"/>
                  <a:pt x="6006904" y="1604195"/>
                </a:cubicBezTo>
                <a:cubicBezTo>
                  <a:pt x="5984930" y="1574896"/>
                  <a:pt x="5961667" y="1546458"/>
                  <a:pt x="5936566" y="1519788"/>
                </a:cubicBezTo>
                <a:cubicBezTo>
                  <a:pt x="5746049" y="1317364"/>
                  <a:pt x="5827805" y="1434020"/>
                  <a:pt x="5753686" y="1322841"/>
                </a:cubicBezTo>
                <a:cubicBezTo>
                  <a:pt x="5748997" y="1285327"/>
                  <a:pt x="5746381" y="1247495"/>
                  <a:pt x="5739618" y="1210299"/>
                </a:cubicBezTo>
                <a:cubicBezTo>
                  <a:pt x="5733704" y="1177774"/>
                  <a:pt x="5711271" y="1139538"/>
                  <a:pt x="5697415" y="1111825"/>
                </a:cubicBezTo>
                <a:cubicBezTo>
                  <a:pt x="5706793" y="1097757"/>
                  <a:pt x="5712348" y="1080184"/>
                  <a:pt x="5725550" y="1069622"/>
                </a:cubicBezTo>
                <a:cubicBezTo>
                  <a:pt x="5737129" y="1060359"/>
                  <a:pt x="5782453" y="1057515"/>
                  <a:pt x="5767754" y="1055555"/>
                </a:cubicBezTo>
                <a:cubicBezTo>
                  <a:pt x="5683959" y="1044382"/>
                  <a:pt x="5598941" y="1046176"/>
                  <a:pt x="5514535" y="1041487"/>
                </a:cubicBezTo>
                <a:cubicBezTo>
                  <a:pt x="5440420" y="1004429"/>
                  <a:pt x="5421157" y="998991"/>
                  <a:pt x="5345723" y="928945"/>
                </a:cubicBezTo>
                <a:cubicBezTo>
                  <a:pt x="5314043" y="899527"/>
                  <a:pt x="5291887" y="861041"/>
                  <a:pt x="5261317" y="830471"/>
                </a:cubicBezTo>
                <a:cubicBezTo>
                  <a:pt x="5240086" y="809240"/>
                  <a:pt x="5212807" y="794817"/>
                  <a:pt x="5190978" y="774201"/>
                </a:cubicBezTo>
                <a:cubicBezTo>
                  <a:pt x="5128302" y="715007"/>
                  <a:pt x="5079829" y="639143"/>
                  <a:pt x="5008098" y="591321"/>
                </a:cubicBezTo>
                <a:cubicBezTo>
                  <a:pt x="4939664" y="545697"/>
                  <a:pt x="4927092" y="534795"/>
                  <a:pt x="4825218" y="492847"/>
                </a:cubicBezTo>
                <a:cubicBezTo>
                  <a:pt x="4793651" y="479849"/>
                  <a:pt x="4758893" y="476193"/>
                  <a:pt x="4726744" y="464711"/>
                </a:cubicBezTo>
                <a:cubicBezTo>
                  <a:pt x="4693112" y="452700"/>
                  <a:pt x="4660212" y="438479"/>
                  <a:pt x="4628270" y="422508"/>
                </a:cubicBezTo>
                <a:cubicBezTo>
                  <a:pt x="4603814" y="410280"/>
                  <a:pt x="4583628" y="389649"/>
                  <a:pt x="4557932" y="380305"/>
                </a:cubicBezTo>
                <a:cubicBezTo>
                  <a:pt x="4530153" y="370203"/>
                  <a:pt x="4355221" y="353093"/>
                  <a:pt x="4346917" y="352170"/>
                </a:cubicBezTo>
                <a:cubicBezTo>
                  <a:pt x="4254695" y="321428"/>
                  <a:pt x="4322566" y="340473"/>
                  <a:pt x="4149969" y="324035"/>
                </a:cubicBezTo>
                <a:lnTo>
                  <a:pt x="4009292" y="309967"/>
                </a:lnTo>
                <a:cubicBezTo>
                  <a:pt x="3976467" y="300588"/>
                  <a:pt x="3944049" y="289650"/>
                  <a:pt x="3910818" y="281831"/>
                </a:cubicBezTo>
                <a:cubicBezTo>
                  <a:pt x="3864268" y="270878"/>
                  <a:pt x="3815508" y="268818"/>
                  <a:pt x="3770141" y="253696"/>
                </a:cubicBezTo>
                <a:cubicBezTo>
                  <a:pt x="3660247" y="217065"/>
                  <a:pt x="3738048" y="217836"/>
                  <a:pt x="3657600" y="183358"/>
                </a:cubicBezTo>
                <a:cubicBezTo>
                  <a:pt x="3639829" y="175742"/>
                  <a:pt x="3619783" y="175057"/>
                  <a:pt x="3601329" y="169290"/>
                </a:cubicBezTo>
                <a:cubicBezTo>
                  <a:pt x="3243687" y="57526"/>
                  <a:pt x="3579590" y="155039"/>
                  <a:pt x="3334043" y="84884"/>
                </a:cubicBezTo>
                <a:cubicBezTo>
                  <a:pt x="3319975" y="75505"/>
                  <a:pt x="3307671" y="62685"/>
                  <a:pt x="3291840" y="56748"/>
                </a:cubicBezTo>
                <a:cubicBezTo>
                  <a:pt x="3269452" y="48352"/>
                  <a:pt x="3234764" y="62576"/>
                  <a:pt x="3221501" y="42681"/>
                </a:cubicBezTo>
                <a:cubicBezTo>
                  <a:pt x="3212122" y="28613"/>
                  <a:pt x="3247873" y="20482"/>
                  <a:pt x="3263704" y="14545"/>
                </a:cubicBezTo>
                <a:cubicBezTo>
                  <a:pt x="3286092" y="6149"/>
                  <a:pt x="3357949" y="0"/>
                  <a:pt x="3334043" y="478"/>
                </a:cubicBezTo>
                <a:cubicBezTo>
                  <a:pt x="3076016" y="5639"/>
                  <a:pt x="2818228" y="19235"/>
                  <a:pt x="2560320" y="28613"/>
                </a:cubicBezTo>
                <a:cubicBezTo>
                  <a:pt x="2004974" y="79100"/>
                  <a:pt x="2692167" y="28613"/>
                  <a:pt x="2307101" y="28613"/>
                </a:cubicBezTo>
                <a:cubicBezTo>
                  <a:pt x="2161659" y="28613"/>
                  <a:pt x="2016369" y="37992"/>
                  <a:pt x="1871003" y="42681"/>
                </a:cubicBezTo>
                <a:lnTo>
                  <a:pt x="1730326" y="70816"/>
                </a:lnTo>
                <a:cubicBezTo>
                  <a:pt x="1706880" y="75505"/>
                  <a:pt x="1683815" y="82898"/>
                  <a:pt x="1659987" y="84884"/>
                </a:cubicBezTo>
                <a:cubicBezTo>
                  <a:pt x="1444212" y="102864"/>
                  <a:pt x="1547360" y="93332"/>
                  <a:pt x="1350498" y="113019"/>
                </a:cubicBezTo>
                <a:cubicBezTo>
                  <a:pt x="1331741" y="117708"/>
                  <a:pt x="1312746" y="121531"/>
                  <a:pt x="1294227" y="127087"/>
                </a:cubicBezTo>
                <a:cubicBezTo>
                  <a:pt x="1265821" y="135609"/>
                  <a:pt x="1239229" y="151386"/>
                  <a:pt x="1209821" y="155222"/>
                </a:cubicBezTo>
                <a:cubicBezTo>
                  <a:pt x="1130637" y="165550"/>
                  <a:pt x="1050387" y="164601"/>
                  <a:pt x="970670" y="169290"/>
                </a:cubicBezTo>
                <a:cubicBezTo>
                  <a:pt x="956602" y="173979"/>
                  <a:pt x="943147" y="181261"/>
                  <a:pt x="928467" y="183358"/>
                </a:cubicBezTo>
                <a:lnTo>
                  <a:pt x="717452" y="211493"/>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numéro de diapositive 23"/>
          <p:cNvSpPr>
            <a:spLocks noGrp="1"/>
          </p:cNvSpPr>
          <p:nvPr>
            <p:ph type="sldNum" sz="quarter" idx="12"/>
          </p:nvPr>
        </p:nvSpPr>
        <p:spPr/>
        <p:txBody>
          <a:bodyPr/>
          <a:lstStyle/>
          <a:p>
            <a:fld id="{54DD4E73-3B10-47E5-9C73-63E02DE5B48C}"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droite 5"/>
          <p:cNvSpPr/>
          <p:nvPr/>
        </p:nvSpPr>
        <p:spPr>
          <a:xfrm>
            <a:off x="1331640" y="4149080"/>
            <a:ext cx="66967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haut 6"/>
          <p:cNvSpPr/>
          <p:nvPr/>
        </p:nvSpPr>
        <p:spPr>
          <a:xfrm>
            <a:off x="4139952" y="764704"/>
            <a:ext cx="144016" cy="5832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331640" y="4581128"/>
            <a:ext cx="6840760" cy="369332"/>
          </a:xfrm>
          <a:prstGeom prst="rect">
            <a:avLst/>
          </a:prstGeom>
          <a:noFill/>
        </p:spPr>
        <p:txBody>
          <a:bodyPr wrap="square" rtlCol="0">
            <a:spAutoFit/>
          </a:bodyPr>
          <a:lstStyle/>
          <a:p>
            <a:endParaRPr lang="fr-FR" dirty="0"/>
          </a:p>
        </p:txBody>
      </p:sp>
      <p:sp>
        <p:nvSpPr>
          <p:cNvPr id="11" name="ZoneTexte 10"/>
          <p:cNvSpPr txBox="1"/>
          <p:nvPr/>
        </p:nvSpPr>
        <p:spPr>
          <a:xfrm>
            <a:off x="2771800" y="2780928"/>
            <a:ext cx="302433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  Savoirs expérientiels »</a:t>
            </a:r>
            <a:endParaRPr lang="fr-FR" dirty="0"/>
          </a:p>
        </p:txBody>
      </p:sp>
      <p:sp>
        <p:nvSpPr>
          <p:cNvPr id="12" name="ZoneTexte 11"/>
          <p:cNvSpPr txBox="1"/>
          <p:nvPr/>
        </p:nvSpPr>
        <p:spPr>
          <a:xfrm>
            <a:off x="2771800" y="1484784"/>
            <a:ext cx="302433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  Savoirs scientifiques » : domaine des concepts</a:t>
            </a:r>
            <a:endParaRPr lang="fr-FR" dirty="0"/>
          </a:p>
        </p:txBody>
      </p:sp>
      <p:sp>
        <p:nvSpPr>
          <p:cNvPr id="14" name="Accolade fermante 13"/>
          <p:cNvSpPr/>
          <p:nvPr/>
        </p:nvSpPr>
        <p:spPr>
          <a:xfrm>
            <a:off x="5868144" y="1340768"/>
            <a:ext cx="1008112" cy="20882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6948264" y="2204864"/>
            <a:ext cx="2016224" cy="369332"/>
          </a:xfrm>
          <a:prstGeom prst="rect">
            <a:avLst/>
          </a:prstGeom>
          <a:noFill/>
        </p:spPr>
        <p:txBody>
          <a:bodyPr wrap="square" rtlCol="0">
            <a:spAutoFit/>
          </a:bodyPr>
          <a:lstStyle/>
          <a:p>
            <a:r>
              <a:rPr lang="fr-FR" dirty="0" smtClean="0"/>
              <a:t>Conceptualisation</a:t>
            </a:r>
            <a:endParaRPr lang="fr-FR" dirty="0"/>
          </a:p>
        </p:txBody>
      </p:sp>
      <p:sp>
        <p:nvSpPr>
          <p:cNvPr id="16" name="ZoneTexte 15"/>
          <p:cNvSpPr txBox="1"/>
          <p:nvPr/>
        </p:nvSpPr>
        <p:spPr>
          <a:xfrm>
            <a:off x="6516216" y="6381328"/>
            <a:ext cx="2304256" cy="307777"/>
          </a:xfrm>
          <a:prstGeom prst="rect">
            <a:avLst/>
          </a:prstGeom>
          <a:noFill/>
        </p:spPr>
        <p:txBody>
          <a:bodyPr wrap="square" rtlCol="0">
            <a:spAutoFit/>
          </a:bodyPr>
          <a:lstStyle/>
          <a:p>
            <a:pPr algn="r"/>
            <a:r>
              <a:rPr lang="fr-FR" sz="1400" i="1" dirty="0" smtClean="0"/>
              <a:t>L. </a:t>
            </a:r>
            <a:r>
              <a:rPr lang="fr-FR" sz="1400" i="1" dirty="0" err="1" smtClean="0"/>
              <a:t>Durrive</a:t>
            </a:r>
            <a:r>
              <a:rPr lang="fr-FR" sz="1400" i="1" dirty="0" smtClean="0"/>
              <a:t> (2004)</a:t>
            </a:r>
            <a:endParaRPr lang="fr-FR" sz="1400" i="1" dirty="0"/>
          </a:p>
        </p:txBody>
      </p:sp>
      <p:sp>
        <p:nvSpPr>
          <p:cNvPr id="17" name="ZoneTexte 16"/>
          <p:cNvSpPr txBox="1"/>
          <p:nvPr/>
        </p:nvSpPr>
        <p:spPr>
          <a:xfrm>
            <a:off x="2987824" y="5013176"/>
            <a:ext cx="331236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  Savoirs incorporés »</a:t>
            </a:r>
            <a:endParaRPr lang="fr-FR" dirty="0"/>
          </a:p>
        </p:txBody>
      </p:sp>
      <p:sp>
        <p:nvSpPr>
          <p:cNvPr id="18" name="Parchemin horizontal 17"/>
          <p:cNvSpPr/>
          <p:nvPr/>
        </p:nvSpPr>
        <p:spPr>
          <a:xfrm>
            <a:off x="323528" y="332656"/>
            <a:ext cx="3672408" cy="432048"/>
          </a:xfrm>
          <a:prstGeom prst="horizontalScroll">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67544" y="332656"/>
            <a:ext cx="3456384" cy="369332"/>
          </a:xfrm>
          <a:prstGeom prst="rect">
            <a:avLst/>
          </a:prstGeom>
          <a:noFill/>
        </p:spPr>
        <p:txBody>
          <a:bodyPr wrap="square" rtlCol="0">
            <a:spAutoFit/>
          </a:bodyPr>
          <a:lstStyle/>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Axe vertical : </a:t>
            </a:r>
            <a:r>
              <a:rPr lang="fr-F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Désadhérence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ZoneTexte 22"/>
          <p:cNvSpPr txBox="1"/>
          <p:nvPr/>
        </p:nvSpPr>
        <p:spPr>
          <a:xfrm>
            <a:off x="4427984" y="4365104"/>
            <a:ext cx="453650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Axe horizontal : </a:t>
            </a:r>
          </a:p>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Adhérence en prise avec le milieu de vie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ZoneTexte 24"/>
          <p:cNvSpPr txBox="1"/>
          <p:nvPr/>
        </p:nvSpPr>
        <p:spPr>
          <a:xfrm>
            <a:off x="4283968" y="476672"/>
            <a:ext cx="4032448" cy="369332"/>
          </a:xfrm>
          <a:prstGeom prst="rect">
            <a:avLst/>
          </a:prstGeom>
          <a:noFill/>
        </p:spPr>
        <p:txBody>
          <a:bodyPr wrap="square" rtlCol="0">
            <a:spAutoFit/>
          </a:bodyPr>
          <a:lstStyle/>
          <a:p>
            <a:r>
              <a:rPr lang="fr-FR" dirty="0" smtClean="0"/>
              <a:t>Flèche de la prise de distance croissante</a:t>
            </a:r>
            <a:endParaRPr lang="fr-FR" dirty="0"/>
          </a:p>
        </p:txBody>
      </p:sp>
      <p:sp>
        <p:nvSpPr>
          <p:cNvPr id="26" name="ZoneTexte 25"/>
          <p:cNvSpPr txBox="1"/>
          <p:nvPr/>
        </p:nvSpPr>
        <p:spPr>
          <a:xfrm>
            <a:off x="5940152" y="3717032"/>
            <a:ext cx="3203848" cy="369332"/>
          </a:xfrm>
          <a:prstGeom prst="rect">
            <a:avLst/>
          </a:prstGeom>
          <a:noFill/>
        </p:spPr>
        <p:txBody>
          <a:bodyPr wrap="square" rtlCol="0">
            <a:spAutoFit/>
          </a:bodyPr>
          <a:lstStyle/>
          <a:p>
            <a:r>
              <a:rPr lang="fr-FR" dirty="0" smtClean="0"/>
              <a:t>Flèche du temps à vivre</a:t>
            </a:r>
            <a:endParaRPr lang="fr-FR" dirty="0"/>
          </a:p>
        </p:txBody>
      </p:sp>
      <p:sp>
        <p:nvSpPr>
          <p:cNvPr id="31" name="ZoneTexte 30"/>
          <p:cNvSpPr txBox="1"/>
          <p:nvPr/>
        </p:nvSpPr>
        <p:spPr>
          <a:xfrm>
            <a:off x="7236296" y="5517232"/>
            <a:ext cx="936104" cy="369332"/>
          </a:xfrm>
          <a:prstGeom prst="rect">
            <a:avLst/>
          </a:prstGeom>
          <a:noFill/>
        </p:spPr>
        <p:txBody>
          <a:bodyPr wrap="square" rtlCol="0">
            <a:spAutoFit/>
          </a:bodyPr>
          <a:lstStyle/>
          <a:p>
            <a:pPr algn="ctr"/>
            <a:r>
              <a:rPr lang="fr-FR" dirty="0" smtClean="0"/>
              <a:t>Activité</a:t>
            </a:r>
            <a:endParaRPr lang="fr-FR" dirty="0"/>
          </a:p>
        </p:txBody>
      </p:sp>
      <p:sp>
        <p:nvSpPr>
          <p:cNvPr id="33" name="Flèche à trois pointes 32"/>
          <p:cNvSpPr/>
          <p:nvPr/>
        </p:nvSpPr>
        <p:spPr>
          <a:xfrm rot="13569724">
            <a:off x="1267970" y="5225424"/>
            <a:ext cx="3292291" cy="778384"/>
          </a:xfrm>
          <a:prstGeom prst="leftRightUpArrow">
            <a:avLst>
              <a:gd name="adj1" fmla="val 31617"/>
              <a:gd name="adj2" fmla="val 2003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Accolade fermante 33"/>
          <p:cNvSpPr/>
          <p:nvPr/>
        </p:nvSpPr>
        <p:spPr>
          <a:xfrm>
            <a:off x="6084168" y="4797152"/>
            <a:ext cx="93610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ZoneTexte 34"/>
          <p:cNvSpPr txBox="1"/>
          <p:nvPr/>
        </p:nvSpPr>
        <p:spPr>
          <a:xfrm>
            <a:off x="1475656" y="5733256"/>
            <a:ext cx="1224136" cy="369332"/>
          </a:xfrm>
          <a:prstGeom prst="rect">
            <a:avLst/>
          </a:prstGeom>
          <a:noFill/>
        </p:spPr>
        <p:txBody>
          <a:bodyPr wrap="square" rtlCol="0">
            <a:spAutoFit/>
          </a:bodyPr>
          <a:lstStyle/>
          <a:p>
            <a:r>
              <a:rPr lang="fr-FR" dirty="0" smtClean="0"/>
              <a:t>ACTIVITE</a:t>
            </a:r>
            <a:endParaRPr lang="fr-FR" dirty="0"/>
          </a:p>
        </p:txBody>
      </p:sp>
      <p:sp>
        <p:nvSpPr>
          <p:cNvPr id="36" name="ZoneTexte 35"/>
          <p:cNvSpPr txBox="1"/>
          <p:nvPr/>
        </p:nvSpPr>
        <p:spPr>
          <a:xfrm>
            <a:off x="0" y="3645024"/>
            <a:ext cx="1800200" cy="369332"/>
          </a:xfrm>
          <a:prstGeom prst="rect">
            <a:avLst/>
          </a:prstGeom>
          <a:noFill/>
        </p:spPr>
        <p:txBody>
          <a:bodyPr wrap="square" rtlCol="0">
            <a:spAutoFit/>
          </a:bodyPr>
          <a:lstStyle/>
          <a:p>
            <a:r>
              <a:rPr lang="fr-FR" dirty="0" smtClean="0"/>
              <a:t>Effort de vivre</a:t>
            </a:r>
            <a:endParaRPr lang="fr-FR" dirty="0"/>
          </a:p>
        </p:txBody>
      </p:sp>
      <p:sp>
        <p:nvSpPr>
          <p:cNvPr id="37" name="ZoneTexte 36"/>
          <p:cNvSpPr txBox="1"/>
          <p:nvPr/>
        </p:nvSpPr>
        <p:spPr>
          <a:xfrm>
            <a:off x="4211960" y="6237312"/>
            <a:ext cx="2592288" cy="369332"/>
          </a:xfrm>
          <a:prstGeom prst="rect">
            <a:avLst/>
          </a:prstGeom>
          <a:noFill/>
        </p:spPr>
        <p:txBody>
          <a:bodyPr wrap="square" rtlCol="0">
            <a:spAutoFit/>
          </a:bodyPr>
          <a:lstStyle/>
          <a:p>
            <a:r>
              <a:rPr lang="fr-FR" dirty="0" smtClean="0"/>
              <a:t>Effort de connaître</a:t>
            </a:r>
            <a:endParaRPr lang="fr-FR" dirty="0"/>
          </a:p>
        </p:txBody>
      </p:sp>
      <p:sp>
        <p:nvSpPr>
          <p:cNvPr id="22" name="Forme libre 21"/>
          <p:cNvSpPr/>
          <p:nvPr/>
        </p:nvSpPr>
        <p:spPr>
          <a:xfrm>
            <a:off x="745588" y="3811867"/>
            <a:ext cx="6443003" cy="2847549"/>
          </a:xfrm>
          <a:custGeom>
            <a:avLst/>
            <a:gdLst>
              <a:gd name="connsiteX0" fmla="*/ 717452 w 6443003"/>
              <a:gd name="connsiteY0" fmla="*/ 211493 h 2847549"/>
              <a:gd name="connsiteX1" fmla="*/ 618978 w 6443003"/>
              <a:gd name="connsiteY1" fmla="*/ 225561 h 2847549"/>
              <a:gd name="connsiteX2" fmla="*/ 562707 w 6443003"/>
              <a:gd name="connsiteY2" fmla="*/ 239628 h 2847549"/>
              <a:gd name="connsiteX3" fmla="*/ 520504 w 6443003"/>
              <a:gd name="connsiteY3" fmla="*/ 253696 h 2847549"/>
              <a:gd name="connsiteX4" fmla="*/ 422030 w 6443003"/>
              <a:gd name="connsiteY4" fmla="*/ 267764 h 2847549"/>
              <a:gd name="connsiteX5" fmla="*/ 337624 w 6443003"/>
              <a:gd name="connsiteY5" fmla="*/ 281831 h 2847549"/>
              <a:gd name="connsiteX6" fmla="*/ 295421 w 6443003"/>
              <a:gd name="connsiteY6" fmla="*/ 309967 h 2847549"/>
              <a:gd name="connsiteX7" fmla="*/ 211015 w 6443003"/>
              <a:gd name="connsiteY7" fmla="*/ 324035 h 2847549"/>
              <a:gd name="connsiteX8" fmla="*/ 140677 w 6443003"/>
              <a:gd name="connsiteY8" fmla="*/ 338102 h 2847549"/>
              <a:gd name="connsiteX9" fmla="*/ 84406 w 6443003"/>
              <a:gd name="connsiteY9" fmla="*/ 408441 h 2847549"/>
              <a:gd name="connsiteX10" fmla="*/ 70338 w 6443003"/>
              <a:gd name="connsiteY10" fmla="*/ 450644 h 2847549"/>
              <a:gd name="connsiteX11" fmla="*/ 56270 w 6443003"/>
              <a:gd name="connsiteY11" fmla="*/ 535050 h 2847549"/>
              <a:gd name="connsiteX12" fmla="*/ 42203 w 6443003"/>
              <a:gd name="connsiteY12" fmla="*/ 647591 h 2847549"/>
              <a:gd name="connsiteX13" fmla="*/ 0 w 6443003"/>
              <a:gd name="connsiteY13" fmla="*/ 774201 h 2847549"/>
              <a:gd name="connsiteX14" fmla="*/ 14067 w 6443003"/>
              <a:gd name="connsiteY14" fmla="*/ 900810 h 2847549"/>
              <a:gd name="connsiteX15" fmla="*/ 56270 w 6443003"/>
              <a:gd name="connsiteY15" fmla="*/ 957081 h 2847549"/>
              <a:gd name="connsiteX16" fmla="*/ 112541 w 6443003"/>
              <a:gd name="connsiteY16" fmla="*/ 1041487 h 2847549"/>
              <a:gd name="connsiteX17" fmla="*/ 126609 w 6443003"/>
              <a:gd name="connsiteY17" fmla="*/ 1125893 h 2847549"/>
              <a:gd name="connsiteX18" fmla="*/ 140677 w 6443003"/>
              <a:gd name="connsiteY18" fmla="*/ 1238435 h 2847549"/>
              <a:gd name="connsiteX19" fmla="*/ 281354 w 6443003"/>
              <a:gd name="connsiteY19" fmla="*/ 1393179 h 2847549"/>
              <a:gd name="connsiteX20" fmla="*/ 351692 w 6443003"/>
              <a:gd name="connsiteY20" fmla="*/ 1463518 h 2847549"/>
              <a:gd name="connsiteX21" fmla="*/ 407963 w 6443003"/>
              <a:gd name="connsiteY21" fmla="*/ 1505721 h 2847549"/>
              <a:gd name="connsiteX22" fmla="*/ 647114 w 6443003"/>
              <a:gd name="connsiteY22" fmla="*/ 1604195 h 2847549"/>
              <a:gd name="connsiteX23" fmla="*/ 689317 w 6443003"/>
              <a:gd name="connsiteY23" fmla="*/ 1632330 h 2847549"/>
              <a:gd name="connsiteX24" fmla="*/ 745587 w 6443003"/>
              <a:gd name="connsiteY24" fmla="*/ 1702668 h 2847549"/>
              <a:gd name="connsiteX25" fmla="*/ 759655 w 6443003"/>
              <a:gd name="connsiteY25" fmla="*/ 1773007 h 2847549"/>
              <a:gd name="connsiteX26" fmla="*/ 745587 w 6443003"/>
              <a:gd name="connsiteY26" fmla="*/ 1815210 h 2847549"/>
              <a:gd name="connsiteX27" fmla="*/ 886264 w 6443003"/>
              <a:gd name="connsiteY27" fmla="*/ 1885548 h 2847549"/>
              <a:gd name="connsiteX28" fmla="*/ 942535 w 6443003"/>
              <a:gd name="connsiteY28" fmla="*/ 1927751 h 2847549"/>
              <a:gd name="connsiteX29" fmla="*/ 900332 w 6443003"/>
              <a:gd name="connsiteY29" fmla="*/ 2040293 h 2847549"/>
              <a:gd name="connsiteX30" fmla="*/ 886264 w 6443003"/>
              <a:gd name="connsiteY30" fmla="*/ 2082496 h 2847549"/>
              <a:gd name="connsiteX31" fmla="*/ 844061 w 6443003"/>
              <a:gd name="connsiteY31" fmla="*/ 2166902 h 2847549"/>
              <a:gd name="connsiteX32" fmla="*/ 858129 w 6443003"/>
              <a:gd name="connsiteY32" fmla="*/ 2335715 h 2847549"/>
              <a:gd name="connsiteX33" fmla="*/ 886264 w 6443003"/>
              <a:gd name="connsiteY33" fmla="*/ 2420121 h 2847549"/>
              <a:gd name="connsiteX34" fmla="*/ 984738 w 6443003"/>
              <a:gd name="connsiteY34" fmla="*/ 2504527 h 2847549"/>
              <a:gd name="connsiteX35" fmla="*/ 1026941 w 6443003"/>
              <a:gd name="connsiteY35" fmla="*/ 2532662 h 2847549"/>
              <a:gd name="connsiteX36" fmla="*/ 1055077 w 6443003"/>
              <a:gd name="connsiteY36" fmla="*/ 2560798 h 2847549"/>
              <a:gd name="connsiteX37" fmla="*/ 1167618 w 6443003"/>
              <a:gd name="connsiteY37" fmla="*/ 2603001 h 2847549"/>
              <a:gd name="connsiteX38" fmla="*/ 1913206 w 6443003"/>
              <a:gd name="connsiteY38" fmla="*/ 2603001 h 2847549"/>
              <a:gd name="connsiteX39" fmla="*/ 2053883 w 6443003"/>
              <a:gd name="connsiteY39" fmla="*/ 2588933 h 2847549"/>
              <a:gd name="connsiteX40" fmla="*/ 2278966 w 6443003"/>
              <a:gd name="connsiteY40" fmla="*/ 2574865 h 2847549"/>
              <a:gd name="connsiteX41" fmla="*/ 2504049 w 6443003"/>
              <a:gd name="connsiteY41" fmla="*/ 2574865 h 2847549"/>
              <a:gd name="connsiteX42" fmla="*/ 3165230 w 6443003"/>
              <a:gd name="connsiteY42" fmla="*/ 2588933 h 2847549"/>
              <a:gd name="connsiteX43" fmla="*/ 3291840 w 6443003"/>
              <a:gd name="connsiteY43" fmla="*/ 2603001 h 2847549"/>
              <a:gd name="connsiteX44" fmla="*/ 3376246 w 6443003"/>
              <a:gd name="connsiteY44" fmla="*/ 2617068 h 2847549"/>
              <a:gd name="connsiteX45" fmla="*/ 3657600 w 6443003"/>
              <a:gd name="connsiteY45" fmla="*/ 2631136 h 2847549"/>
              <a:gd name="connsiteX46" fmla="*/ 3756074 w 6443003"/>
              <a:gd name="connsiteY46" fmla="*/ 2645204 h 2847549"/>
              <a:gd name="connsiteX47" fmla="*/ 3882683 w 6443003"/>
              <a:gd name="connsiteY47" fmla="*/ 2673339 h 2847549"/>
              <a:gd name="connsiteX48" fmla="*/ 3896750 w 6443003"/>
              <a:gd name="connsiteY48" fmla="*/ 2715542 h 2847549"/>
              <a:gd name="connsiteX49" fmla="*/ 4009292 w 6443003"/>
              <a:gd name="connsiteY49" fmla="*/ 2757745 h 2847549"/>
              <a:gd name="connsiteX50" fmla="*/ 4248443 w 6443003"/>
              <a:gd name="connsiteY50" fmla="*/ 2799948 h 2847549"/>
              <a:gd name="connsiteX51" fmla="*/ 4614203 w 6443003"/>
              <a:gd name="connsiteY51" fmla="*/ 2799948 h 2847549"/>
              <a:gd name="connsiteX52" fmla="*/ 4768947 w 6443003"/>
              <a:gd name="connsiteY52" fmla="*/ 2785881 h 2847549"/>
              <a:gd name="connsiteX53" fmla="*/ 4881489 w 6443003"/>
              <a:gd name="connsiteY53" fmla="*/ 2771813 h 2847549"/>
              <a:gd name="connsiteX54" fmla="*/ 5078437 w 6443003"/>
              <a:gd name="connsiteY54" fmla="*/ 2757745 h 2847549"/>
              <a:gd name="connsiteX55" fmla="*/ 5247249 w 6443003"/>
              <a:gd name="connsiteY55" fmla="*/ 2729610 h 2847549"/>
              <a:gd name="connsiteX56" fmla="*/ 5387926 w 6443003"/>
              <a:gd name="connsiteY56" fmla="*/ 2715542 h 2847549"/>
              <a:gd name="connsiteX57" fmla="*/ 5739618 w 6443003"/>
              <a:gd name="connsiteY57" fmla="*/ 2673339 h 2847549"/>
              <a:gd name="connsiteX58" fmla="*/ 5824024 w 6443003"/>
              <a:gd name="connsiteY58" fmla="*/ 2659271 h 2847549"/>
              <a:gd name="connsiteX59" fmla="*/ 5908430 w 6443003"/>
              <a:gd name="connsiteY59" fmla="*/ 2631136 h 2847549"/>
              <a:gd name="connsiteX60" fmla="*/ 5964701 w 6443003"/>
              <a:gd name="connsiteY60" fmla="*/ 2617068 h 2847549"/>
              <a:gd name="connsiteX61" fmla="*/ 6006904 w 6443003"/>
              <a:gd name="connsiteY61" fmla="*/ 2603001 h 2847549"/>
              <a:gd name="connsiteX62" fmla="*/ 6105378 w 6443003"/>
              <a:gd name="connsiteY62" fmla="*/ 2588933 h 2847549"/>
              <a:gd name="connsiteX63" fmla="*/ 6330461 w 6443003"/>
              <a:gd name="connsiteY63" fmla="*/ 2490459 h 2847549"/>
              <a:gd name="connsiteX64" fmla="*/ 6372664 w 6443003"/>
              <a:gd name="connsiteY64" fmla="*/ 2420121 h 2847549"/>
              <a:gd name="connsiteX65" fmla="*/ 6400800 w 6443003"/>
              <a:gd name="connsiteY65" fmla="*/ 2391985 h 2847549"/>
              <a:gd name="connsiteX66" fmla="*/ 6428935 w 6443003"/>
              <a:gd name="connsiteY66" fmla="*/ 2335715 h 2847549"/>
              <a:gd name="connsiteX67" fmla="*/ 6414867 w 6443003"/>
              <a:gd name="connsiteY67" fmla="*/ 2166902 h 2847549"/>
              <a:gd name="connsiteX68" fmla="*/ 6443003 w 6443003"/>
              <a:gd name="connsiteY68" fmla="*/ 2138767 h 2847549"/>
              <a:gd name="connsiteX69" fmla="*/ 6358597 w 6443003"/>
              <a:gd name="connsiteY69" fmla="*/ 2124699 h 2847549"/>
              <a:gd name="connsiteX70" fmla="*/ 6302326 w 6443003"/>
              <a:gd name="connsiteY70" fmla="*/ 2068428 h 2847549"/>
              <a:gd name="connsiteX71" fmla="*/ 6105378 w 6443003"/>
              <a:gd name="connsiteY71" fmla="*/ 1744871 h 2847549"/>
              <a:gd name="connsiteX72" fmla="*/ 6006904 w 6443003"/>
              <a:gd name="connsiteY72" fmla="*/ 1604195 h 2847549"/>
              <a:gd name="connsiteX73" fmla="*/ 5936566 w 6443003"/>
              <a:gd name="connsiteY73" fmla="*/ 1519788 h 2847549"/>
              <a:gd name="connsiteX74" fmla="*/ 5753686 w 6443003"/>
              <a:gd name="connsiteY74" fmla="*/ 1322841 h 2847549"/>
              <a:gd name="connsiteX75" fmla="*/ 5739618 w 6443003"/>
              <a:gd name="connsiteY75" fmla="*/ 1210299 h 2847549"/>
              <a:gd name="connsiteX76" fmla="*/ 5697415 w 6443003"/>
              <a:gd name="connsiteY76" fmla="*/ 1111825 h 2847549"/>
              <a:gd name="connsiteX77" fmla="*/ 5725550 w 6443003"/>
              <a:gd name="connsiteY77" fmla="*/ 1069622 h 2847549"/>
              <a:gd name="connsiteX78" fmla="*/ 5767754 w 6443003"/>
              <a:gd name="connsiteY78" fmla="*/ 1055555 h 2847549"/>
              <a:gd name="connsiteX79" fmla="*/ 5514535 w 6443003"/>
              <a:gd name="connsiteY79" fmla="*/ 1041487 h 2847549"/>
              <a:gd name="connsiteX80" fmla="*/ 5345723 w 6443003"/>
              <a:gd name="connsiteY80" fmla="*/ 928945 h 2847549"/>
              <a:gd name="connsiteX81" fmla="*/ 5261317 w 6443003"/>
              <a:gd name="connsiteY81" fmla="*/ 830471 h 2847549"/>
              <a:gd name="connsiteX82" fmla="*/ 5190978 w 6443003"/>
              <a:gd name="connsiteY82" fmla="*/ 774201 h 2847549"/>
              <a:gd name="connsiteX83" fmla="*/ 5008098 w 6443003"/>
              <a:gd name="connsiteY83" fmla="*/ 591321 h 2847549"/>
              <a:gd name="connsiteX84" fmla="*/ 4825218 w 6443003"/>
              <a:gd name="connsiteY84" fmla="*/ 492847 h 2847549"/>
              <a:gd name="connsiteX85" fmla="*/ 4726744 w 6443003"/>
              <a:gd name="connsiteY85" fmla="*/ 464711 h 2847549"/>
              <a:gd name="connsiteX86" fmla="*/ 4628270 w 6443003"/>
              <a:gd name="connsiteY86" fmla="*/ 422508 h 2847549"/>
              <a:gd name="connsiteX87" fmla="*/ 4557932 w 6443003"/>
              <a:gd name="connsiteY87" fmla="*/ 380305 h 2847549"/>
              <a:gd name="connsiteX88" fmla="*/ 4346917 w 6443003"/>
              <a:gd name="connsiteY88" fmla="*/ 352170 h 2847549"/>
              <a:gd name="connsiteX89" fmla="*/ 4149969 w 6443003"/>
              <a:gd name="connsiteY89" fmla="*/ 324035 h 2847549"/>
              <a:gd name="connsiteX90" fmla="*/ 4009292 w 6443003"/>
              <a:gd name="connsiteY90" fmla="*/ 309967 h 2847549"/>
              <a:gd name="connsiteX91" fmla="*/ 3910818 w 6443003"/>
              <a:gd name="connsiteY91" fmla="*/ 281831 h 2847549"/>
              <a:gd name="connsiteX92" fmla="*/ 3770141 w 6443003"/>
              <a:gd name="connsiteY92" fmla="*/ 253696 h 2847549"/>
              <a:gd name="connsiteX93" fmla="*/ 3657600 w 6443003"/>
              <a:gd name="connsiteY93" fmla="*/ 183358 h 2847549"/>
              <a:gd name="connsiteX94" fmla="*/ 3601329 w 6443003"/>
              <a:gd name="connsiteY94" fmla="*/ 169290 h 2847549"/>
              <a:gd name="connsiteX95" fmla="*/ 3334043 w 6443003"/>
              <a:gd name="connsiteY95" fmla="*/ 84884 h 2847549"/>
              <a:gd name="connsiteX96" fmla="*/ 3291840 w 6443003"/>
              <a:gd name="connsiteY96" fmla="*/ 56748 h 2847549"/>
              <a:gd name="connsiteX97" fmla="*/ 3221501 w 6443003"/>
              <a:gd name="connsiteY97" fmla="*/ 42681 h 2847549"/>
              <a:gd name="connsiteX98" fmla="*/ 3263704 w 6443003"/>
              <a:gd name="connsiteY98" fmla="*/ 14545 h 2847549"/>
              <a:gd name="connsiteX99" fmla="*/ 3334043 w 6443003"/>
              <a:gd name="connsiteY99" fmla="*/ 478 h 2847549"/>
              <a:gd name="connsiteX100" fmla="*/ 2560320 w 6443003"/>
              <a:gd name="connsiteY100" fmla="*/ 28613 h 2847549"/>
              <a:gd name="connsiteX101" fmla="*/ 2307101 w 6443003"/>
              <a:gd name="connsiteY101" fmla="*/ 28613 h 2847549"/>
              <a:gd name="connsiteX102" fmla="*/ 1871003 w 6443003"/>
              <a:gd name="connsiteY102" fmla="*/ 42681 h 2847549"/>
              <a:gd name="connsiteX103" fmla="*/ 1730326 w 6443003"/>
              <a:gd name="connsiteY103" fmla="*/ 70816 h 2847549"/>
              <a:gd name="connsiteX104" fmla="*/ 1659987 w 6443003"/>
              <a:gd name="connsiteY104" fmla="*/ 84884 h 2847549"/>
              <a:gd name="connsiteX105" fmla="*/ 1350498 w 6443003"/>
              <a:gd name="connsiteY105" fmla="*/ 113019 h 2847549"/>
              <a:gd name="connsiteX106" fmla="*/ 1294227 w 6443003"/>
              <a:gd name="connsiteY106" fmla="*/ 127087 h 2847549"/>
              <a:gd name="connsiteX107" fmla="*/ 1209821 w 6443003"/>
              <a:gd name="connsiteY107" fmla="*/ 155222 h 2847549"/>
              <a:gd name="connsiteX108" fmla="*/ 970670 w 6443003"/>
              <a:gd name="connsiteY108" fmla="*/ 169290 h 2847549"/>
              <a:gd name="connsiteX109" fmla="*/ 928467 w 6443003"/>
              <a:gd name="connsiteY109" fmla="*/ 183358 h 2847549"/>
              <a:gd name="connsiteX110" fmla="*/ 717452 w 6443003"/>
              <a:gd name="connsiteY110" fmla="*/ 211493 h 284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443003" h="2847549">
                <a:moveTo>
                  <a:pt x="717452" y="211493"/>
                </a:moveTo>
                <a:cubicBezTo>
                  <a:pt x="665871" y="218527"/>
                  <a:pt x="651601" y="219630"/>
                  <a:pt x="618978" y="225561"/>
                </a:cubicBezTo>
                <a:cubicBezTo>
                  <a:pt x="599956" y="229020"/>
                  <a:pt x="581297" y="234317"/>
                  <a:pt x="562707" y="239628"/>
                </a:cubicBezTo>
                <a:cubicBezTo>
                  <a:pt x="548449" y="243702"/>
                  <a:pt x="535045" y="250788"/>
                  <a:pt x="520504" y="253696"/>
                </a:cubicBezTo>
                <a:cubicBezTo>
                  <a:pt x="487990" y="260199"/>
                  <a:pt x="454802" y="262722"/>
                  <a:pt x="422030" y="267764"/>
                </a:cubicBezTo>
                <a:cubicBezTo>
                  <a:pt x="393838" y="272101"/>
                  <a:pt x="365759" y="277142"/>
                  <a:pt x="337624" y="281831"/>
                </a:cubicBezTo>
                <a:cubicBezTo>
                  <a:pt x="323556" y="291210"/>
                  <a:pt x="311461" y="304620"/>
                  <a:pt x="295421" y="309967"/>
                </a:cubicBezTo>
                <a:cubicBezTo>
                  <a:pt x="268361" y="318987"/>
                  <a:pt x="239078" y="318933"/>
                  <a:pt x="211015" y="324035"/>
                </a:cubicBezTo>
                <a:cubicBezTo>
                  <a:pt x="187490" y="328312"/>
                  <a:pt x="164123" y="333413"/>
                  <a:pt x="140677" y="338102"/>
                </a:cubicBezTo>
                <a:cubicBezTo>
                  <a:pt x="114507" y="364272"/>
                  <a:pt x="102153" y="372948"/>
                  <a:pt x="84406" y="408441"/>
                </a:cubicBezTo>
                <a:cubicBezTo>
                  <a:pt x="77774" y="421704"/>
                  <a:pt x="73555" y="436168"/>
                  <a:pt x="70338" y="450644"/>
                </a:cubicBezTo>
                <a:cubicBezTo>
                  <a:pt x="64150" y="478488"/>
                  <a:pt x="60304" y="506813"/>
                  <a:pt x="56270" y="535050"/>
                </a:cubicBezTo>
                <a:cubicBezTo>
                  <a:pt x="50924" y="572476"/>
                  <a:pt x="50862" y="610790"/>
                  <a:pt x="42203" y="647591"/>
                </a:cubicBezTo>
                <a:cubicBezTo>
                  <a:pt x="32014" y="690895"/>
                  <a:pt x="0" y="774201"/>
                  <a:pt x="0" y="774201"/>
                </a:cubicBezTo>
                <a:cubicBezTo>
                  <a:pt x="4689" y="816404"/>
                  <a:pt x="1579" y="860225"/>
                  <a:pt x="14067" y="900810"/>
                </a:cubicBezTo>
                <a:cubicBezTo>
                  <a:pt x="20962" y="923219"/>
                  <a:pt x="42824" y="937873"/>
                  <a:pt x="56270" y="957081"/>
                </a:cubicBezTo>
                <a:cubicBezTo>
                  <a:pt x="75661" y="984783"/>
                  <a:pt x="93784" y="1013352"/>
                  <a:pt x="112541" y="1041487"/>
                </a:cubicBezTo>
                <a:cubicBezTo>
                  <a:pt x="117230" y="1069622"/>
                  <a:pt x="122575" y="1097656"/>
                  <a:pt x="126609" y="1125893"/>
                </a:cubicBezTo>
                <a:cubicBezTo>
                  <a:pt x="131956" y="1163319"/>
                  <a:pt x="127106" y="1203149"/>
                  <a:pt x="140677" y="1238435"/>
                </a:cubicBezTo>
                <a:cubicBezTo>
                  <a:pt x="153354" y="1271395"/>
                  <a:pt x="266425" y="1378250"/>
                  <a:pt x="281354" y="1393179"/>
                </a:cubicBezTo>
                <a:lnTo>
                  <a:pt x="351692" y="1463518"/>
                </a:lnTo>
                <a:cubicBezTo>
                  <a:pt x="370449" y="1477586"/>
                  <a:pt x="386794" y="1495641"/>
                  <a:pt x="407963" y="1505721"/>
                </a:cubicBezTo>
                <a:cubicBezTo>
                  <a:pt x="485799" y="1542786"/>
                  <a:pt x="575382" y="1556374"/>
                  <a:pt x="647114" y="1604195"/>
                </a:cubicBezTo>
                <a:cubicBezTo>
                  <a:pt x="661182" y="1613573"/>
                  <a:pt x="677362" y="1620375"/>
                  <a:pt x="689317" y="1632330"/>
                </a:cubicBezTo>
                <a:cubicBezTo>
                  <a:pt x="710548" y="1653561"/>
                  <a:pt x="726830" y="1679222"/>
                  <a:pt x="745587" y="1702668"/>
                </a:cubicBezTo>
                <a:cubicBezTo>
                  <a:pt x="750276" y="1726114"/>
                  <a:pt x="759655" y="1749096"/>
                  <a:pt x="759655" y="1773007"/>
                </a:cubicBezTo>
                <a:cubicBezTo>
                  <a:pt x="759655" y="1787836"/>
                  <a:pt x="734504" y="1805358"/>
                  <a:pt x="745587" y="1815210"/>
                </a:cubicBezTo>
                <a:cubicBezTo>
                  <a:pt x="784772" y="1850041"/>
                  <a:pt x="844322" y="1854092"/>
                  <a:pt x="886264" y="1885548"/>
                </a:cubicBezTo>
                <a:lnTo>
                  <a:pt x="942535" y="1927751"/>
                </a:lnTo>
                <a:cubicBezTo>
                  <a:pt x="916599" y="2031494"/>
                  <a:pt x="944469" y="1937305"/>
                  <a:pt x="900332" y="2040293"/>
                </a:cubicBezTo>
                <a:cubicBezTo>
                  <a:pt x="894491" y="2053923"/>
                  <a:pt x="892896" y="2069233"/>
                  <a:pt x="886264" y="2082496"/>
                </a:cubicBezTo>
                <a:cubicBezTo>
                  <a:pt x="831723" y="2191578"/>
                  <a:pt x="879421" y="2060823"/>
                  <a:pt x="844061" y="2166902"/>
                </a:cubicBezTo>
                <a:cubicBezTo>
                  <a:pt x="848750" y="2223173"/>
                  <a:pt x="848846" y="2280017"/>
                  <a:pt x="858129" y="2335715"/>
                </a:cubicBezTo>
                <a:cubicBezTo>
                  <a:pt x="863005" y="2364969"/>
                  <a:pt x="861588" y="2403670"/>
                  <a:pt x="886264" y="2420121"/>
                </a:cubicBezTo>
                <a:cubicBezTo>
                  <a:pt x="983152" y="2484712"/>
                  <a:pt x="865342" y="2402188"/>
                  <a:pt x="984738" y="2504527"/>
                </a:cubicBezTo>
                <a:cubicBezTo>
                  <a:pt x="997575" y="2515530"/>
                  <a:pt x="1013739" y="2522100"/>
                  <a:pt x="1026941" y="2532662"/>
                </a:cubicBezTo>
                <a:cubicBezTo>
                  <a:pt x="1037298" y="2540948"/>
                  <a:pt x="1044041" y="2553441"/>
                  <a:pt x="1055077" y="2560798"/>
                </a:cubicBezTo>
                <a:cubicBezTo>
                  <a:pt x="1099214" y="2590223"/>
                  <a:pt x="1118132" y="2590629"/>
                  <a:pt x="1167618" y="2603001"/>
                </a:cubicBezTo>
                <a:cubicBezTo>
                  <a:pt x="1997806" y="2568409"/>
                  <a:pt x="961882" y="2603001"/>
                  <a:pt x="1913206" y="2603001"/>
                </a:cubicBezTo>
                <a:cubicBezTo>
                  <a:pt x="1960332" y="2603001"/>
                  <a:pt x="2006896" y="2592547"/>
                  <a:pt x="2053883" y="2588933"/>
                </a:cubicBezTo>
                <a:cubicBezTo>
                  <a:pt x="2128836" y="2583167"/>
                  <a:pt x="2203938" y="2579554"/>
                  <a:pt x="2278966" y="2574865"/>
                </a:cubicBezTo>
                <a:cubicBezTo>
                  <a:pt x="2472083" y="2547278"/>
                  <a:pt x="2277115" y="2566760"/>
                  <a:pt x="2504049" y="2574865"/>
                </a:cubicBezTo>
                <a:cubicBezTo>
                  <a:pt x="2724352" y="2582733"/>
                  <a:pt x="2944836" y="2584244"/>
                  <a:pt x="3165230" y="2588933"/>
                </a:cubicBezTo>
                <a:cubicBezTo>
                  <a:pt x="3207433" y="2593622"/>
                  <a:pt x="3249749" y="2597389"/>
                  <a:pt x="3291840" y="2603001"/>
                </a:cubicBezTo>
                <a:cubicBezTo>
                  <a:pt x="3320113" y="2606771"/>
                  <a:pt x="3347807" y="2614880"/>
                  <a:pt x="3376246" y="2617068"/>
                </a:cubicBezTo>
                <a:cubicBezTo>
                  <a:pt x="3469871" y="2624270"/>
                  <a:pt x="3563815" y="2626447"/>
                  <a:pt x="3657600" y="2631136"/>
                </a:cubicBezTo>
                <a:cubicBezTo>
                  <a:pt x="3690425" y="2635825"/>
                  <a:pt x="3723367" y="2639753"/>
                  <a:pt x="3756074" y="2645204"/>
                </a:cubicBezTo>
                <a:cubicBezTo>
                  <a:pt x="3809662" y="2654135"/>
                  <a:pt x="3832091" y="2660691"/>
                  <a:pt x="3882683" y="2673339"/>
                </a:cubicBezTo>
                <a:cubicBezTo>
                  <a:pt x="3887372" y="2687407"/>
                  <a:pt x="3887487" y="2703963"/>
                  <a:pt x="3896750" y="2715542"/>
                </a:cubicBezTo>
                <a:cubicBezTo>
                  <a:pt x="3926356" y="2752550"/>
                  <a:pt x="3968324" y="2746572"/>
                  <a:pt x="4009292" y="2757745"/>
                </a:cubicBezTo>
                <a:cubicBezTo>
                  <a:pt x="4187353" y="2806307"/>
                  <a:pt x="3986415" y="2776128"/>
                  <a:pt x="4248443" y="2799948"/>
                </a:cubicBezTo>
                <a:cubicBezTo>
                  <a:pt x="4391242" y="2847549"/>
                  <a:pt x="4289070" y="2819073"/>
                  <a:pt x="4614203" y="2799948"/>
                </a:cubicBezTo>
                <a:cubicBezTo>
                  <a:pt x="4665908" y="2796907"/>
                  <a:pt x="4717438" y="2791303"/>
                  <a:pt x="4768947" y="2785881"/>
                </a:cubicBezTo>
                <a:cubicBezTo>
                  <a:pt x="4806545" y="2781923"/>
                  <a:pt x="4843838" y="2775236"/>
                  <a:pt x="4881489" y="2771813"/>
                </a:cubicBezTo>
                <a:cubicBezTo>
                  <a:pt x="4947035" y="2765854"/>
                  <a:pt x="5012917" y="2763985"/>
                  <a:pt x="5078437" y="2757745"/>
                </a:cubicBezTo>
                <a:cubicBezTo>
                  <a:pt x="5297508" y="2736881"/>
                  <a:pt x="5074500" y="2752644"/>
                  <a:pt x="5247249" y="2729610"/>
                </a:cubicBezTo>
                <a:cubicBezTo>
                  <a:pt x="5293962" y="2723382"/>
                  <a:pt x="5341232" y="2721909"/>
                  <a:pt x="5387926" y="2715542"/>
                </a:cubicBezTo>
                <a:cubicBezTo>
                  <a:pt x="5733849" y="2668371"/>
                  <a:pt x="5374675" y="2701412"/>
                  <a:pt x="5739618" y="2673339"/>
                </a:cubicBezTo>
                <a:cubicBezTo>
                  <a:pt x="5767753" y="2668650"/>
                  <a:pt x="5796352" y="2666189"/>
                  <a:pt x="5824024" y="2659271"/>
                </a:cubicBezTo>
                <a:cubicBezTo>
                  <a:pt x="5852796" y="2652078"/>
                  <a:pt x="5879658" y="2638329"/>
                  <a:pt x="5908430" y="2631136"/>
                </a:cubicBezTo>
                <a:cubicBezTo>
                  <a:pt x="5927187" y="2626447"/>
                  <a:pt x="5946111" y="2622379"/>
                  <a:pt x="5964701" y="2617068"/>
                </a:cubicBezTo>
                <a:cubicBezTo>
                  <a:pt x="5978959" y="2612994"/>
                  <a:pt x="5992363" y="2605909"/>
                  <a:pt x="6006904" y="2603001"/>
                </a:cubicBezTo>
                <a:cubicBezTo>
                  <a:pt x="6039418" y="2596498"/>
                  <a:pt x="6072553" y="2593622"/>
                  <a:pt x="6105378" y="2588933"/>
                </a:cubicBezTo>
                <a:cubicBezTo>
                  <a:pt x="6296433" y="2525248"/>
                  <a:pt x="6226738" y="2568251"/>
                  <a:pt x="6330461" y="2490459"/>
                </a:cubicBezTo>
                <a:cubicBezTo>
                  <a:pt x="6344529" y="2467013"/>
                  <a:pt x="6356771" y="2442370"/>
                  <a:pt x="6372664" y="2420121"/>
                </a:cubicBezTo>
                <a:cubicBezTo>
                  <a:pt x="6380373" y="2409328"/>
                  <a:pt x="6393443" y="2403021"/>
                  <a:pt x="6400800" y="2391985"/>
                </a:cubicBezTo>
                <a:cubicBezTo>
                  <a:pt x="6412432" y="2374536"/>
                  <a:pt x="6419557" y="2354472"/>
                  <a:pt x="6428935" y="2335715"/>
                </a:cubicBezTo>
                <a:cubicBezTo>
                  <a:pt x="6391984" y="2261811"/>
                  <a:pt x="6383613" y="2271081"/>
                  <a:pt x="6414867" y="2166902"/>
                </a:cubicBezTo>
                <a:cubicBezTo>
                  <a:pt x="6418678" y="2154198"/>
                  <a:pt x="6433624" y="2148145"/>
                  <a:pt x="6443003" y="2138767"/>
                </a:cubicBezTo>
                <a:cubicBezTo>
                  <a:pt x="6414868" y="2134078"/>
                  <a:pt x="6384109" y="2137455"/>
                  <a:pt x="6358597" y="2124699"/>
                </a:cubicBezTo>
                <a:cubicBezTo>
                  <a:pt x="6334871" y="2112836"/>
                  <a:pt x="6317857" y="2089932"/>
                  <a:pt x="6302326" y="2068428"/>
                </a:cubicBezTo>
                <a:cubicBezTo>
                  <a:pt x="6090195" y="1774709"/>
                  <a:pt x="6250373" y="1974446"/>
                  <a:pt x="6105378" y="1744871"/>
                </a:cubicBezTo>
                <a:cubicBezTo>
                  <a:pt x="6074813" y="1696476"/>
                  <a:pt x="6041247" y="1649986"/>
                  <a:pt x="6006904" y="1604195"/>
                </a:cubicBezTo>
                <a:cubicBezTo>
                  <a:pt x="5984930" y="1574896"/>
                  <a:pt x="5961667" y="1546458"/>
                  <a:pt x="5936566" y="1519788"/>
                </a:cubicBezTo>
                <a:cubicBezTo>
                  <a:pt x="5746049" y="1317364"/>
                  <a:pt x="5827805" y="1434020"/>
                  <a:pt x="5753686" y="1322841"/>
                </a:cubicBezTo>
                <a:cubicBezTo>
                  <a:pt x="5748997" y="1285327"/>
                  <a:pt x="5746381" y="1247495"/>
                  <a:pt x="5739618" y="1210299"/>
                </a:cubicBezTo>
                <a:cubicBezTo>
                  <a:pt x="5733704" y="1177774"/>
                  <a:pt x="5711271" y="1139538"/>
                  <a:pt x="5697415" y="1111825"/>
                </a:cubicBezTo>
                <a:cubicBezTo>
                  <a:pt x="5706793" y="1097757"/>
                  <a:pt x="5712348" y="1080184"/>
                  <a:pt x="5725550" y="1069622"/>
                </a:cubicBezTo>
                <a:cubicBezTo>
                  <a:pt x="5737129" y="1060359"/>
                  <a:pt x="5782453" y="1057515"/>
                  <a:pt x="5767754" y="1055555"/>
                </a:cubicBezTo>
                <a:cubicBezTo>
                  <a:pt x="5683959" y="1044382"/>
                  <a:pt x="5598941" y="1046176"/>
                  <a:pt x="5514535" y="1041487"/>
                </a:cubicBezTo>
                <a:cubicBezTo>
                  <a:pt x="5440420" y="1004429"/>
                  <a:pt x="5421157" y="998991"/>
                  <a:pt x="5345723" y="928945"/>
                </a:cubicBezTo>
                <a:cubicBezTo>
                  <a:pt x="5314043" y="899527"/>
                  <a:pt x="5291887" y="861041"/>
                  <a:pt x="5261317" y="830471"/>
                </a:cubicBezTo>
                <a:cubicBezTo>
                  <a:pt x="5240086" y="809240"/>
                  <a:pt x="5212807" y="794817"/>
                  <a:pt x="5190978" y="774201"/>
                </a:cubicBezTo>
                <a:cubicBezTo>
                  <a:pt x="5128302" y="715007"/>
                  <a:pt x="5079829" y="639143"/>
                  <a:pt x="5008098" y="591321"/>
                </a:cubicBezTo>
                <a:cubicBezTo>
                  <a:pt x="4939664" y="545697"/>
                  <a:pt x="4927092" y="534795"/>
                  <a:pt x="4825218" y="492847"/>
                </a:cubicBezTo>
                <a:cubicBezTo>
                  <a:pt x="4793651" y="479849"/>
                  <a:pt x="4758893" y="476193"/>
                  <a:pt x="4726744" y="464711"/>
                </a:cubicBezTo>
                <a:cubicBezTo>
                  <a:pt x="4693112" y="452700"/>
                  <a:pt x="4660212" y="438479"/>
                  <a:pt x="4628270" y="422508"/>
                </a:cubicBezTo>
                <a:cubicBezTo>
                  <a:pt x="4603814" y="410280"/>
                  <a:pt x="4583628" y="389649"/>
                  <a:pt x="4557932" y="380305"/>
                </a:cubicBezTo>
                <a:cubicBezTo>
                  <a:pt x="4530153" y="370203"/>
                  <a:pt x="4355221" y="353093"/>
                  <a:pt x="4346917" y="352170"/>
                </a:cubicBezTo>
                <a:cubicBezTo>
                  <a:pt x="4254695" y="321428"/>
                  <a:pt x="4322566" y="340473"/>
                  <a:pt x="4149969" y="324035"/>
                </a:cubicBezTo>
                <a:lnTo>
                  <a:pt x="4009292" y="309967"/>
                </a:lnTo>
                <a:cubicBezTo>
                  <a:pt x="3976467" y="300588"/>
                  <a:pt x="3944049" y="289650"/>
                  <a:pt x="3910818" y="281831"/>
                </a:cubicBezTo>
                <a:cubicBezTo>
                  <a:pt x="3864268" y="270878"/>
                  <a:pt x="3815508" y="268818"/>
                  <a:pt x="3770141" y="253696"/>
                </a:cubicBezTo>
                <a:cubicBezTo>
                  <a:pt x="3660247" y="217065"/>
                  <a:pt x="3738048" y="217836"/>
                  <a:pt x="3657600" y="183358"/>
                </a:cubicBezTo>
                <a:cubicBezTo>
                  <a:pt x="3639829" y="175742"/>
                  <a:pt x="3619783" y="175057"/>
                  <a:pt x="3601329" y="169290"/>
                </a:cubicBezTo>
                <a:cubicBezTo>
                  <a:pt x="3243687" y="57526"/>
                  <a:pt x="3579590" y="155039"/>
                  <a:pt x="3334043" y="84884"/>
                </a:cubicBezTo>
                <a:cubicBezTo>
                  <a:pt x="3319975" y="75505"/>
                  <a:pt x="3307671" y="62685"/>
                  <a:pt x="3291840" y="56748"/>
                </a:cubicBezTo>
                <a:cubicBezTo>
                  <a:pt x="3269452" y="48352"/>
                  <a:pt x="3234764" y="62576"/>
                  <a:pt x="3221501" y="42681"/>
                </a:cubicBezTo>
                <a:cubicBezTo>
                  <a:pt x="3212122" y="28613"/>
                  <a:pt x="3247873" y="20482"/>
                  <a:pt x="3263704" y="14545"/>
                </a:cubicBezTo>
                <a:cubicBezTo>
                  <a:pt x="3286092" y="6149"/>
                  <a:pt x="3357949" y="0"/>
                  <a:pt x="3334043" y="478"/>
                </a:cubicBezTo>
                <a:cubicBezTo>
                  <a:pt x="3076016" y="5639"/>
                  <a:pt x="2818228" y="19235"/>
                  <a:pt x="2560320" y="28613"/>
                </a:cubicBezTo>
                <a:cubicBezTo>
                  <a:pt x="2004974" y="79100"/>
                  <a:pt x="2692167" y="28613"/>
                  <a:pt x="2307101" y="28613"/>
                </a:cubicBezTo>
                <a:cubicBezTo>
                  <a:pt x="2161659" y="28613"/>
                  <a:pt x="2016369" y="37992"/>
                  <a:pt x="1871003" y="42681"/>
                </a:cubicBezTo>
                <a:lnTo>
                  <a:pt x="1730326" y="70816"/>
                </a:lnTo>
                <a:cubicBezTo>
                  <a:pt x="1706880" y="75505"/>
                  <a:pt x="1683815" y="82898"/>
                  <a:pt x="1659987" y="84884"/>
                </a:cubicBezTo>
                <a:cubicBezTo>
                  <a:pt x="1444212" y="102864"/>
                  <a:pt x="1547360" y="93332"/>
                  <a:pt x="1350498" y="113019"/>
                </a:cubicBezTo>
                <a:cubicBezTo>
                  <a:pt x="1331741" y="117708"/>
                  <a:pt x="1312746" y="121531"/>
                  <a:pt x="1294227" y="127087"/>
                </a:cubicBezTo>
                <a:cubicBezTo>
                  <a:pt x="1265821" y="135609"/>
                  <a:pt x="1239229" y="151386"/>
                  <a:pt x="1209821" y="155222"/>
                </a:cubicBezTo>
                <a:cubicBezTo>
                  <a:pt x="1130637" y="165550"/>
                  <a:pt x="1050387" y="164601"/>
                  <a:pt x="970670" y="169290"/>
                </a:cubicBezTo>
                <a:cubicBezTo>
                  <a:pt x="956602" y="173979"/>
                  <a:pt x="943147" y="181261"/>
                  <a:pt x="928467" y="183358"/>
                </a:cubicBezTo>
                <a:lnTo>
                  <a:pt x="717452" y="211493"/>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numéro de diapositive 23"/>
          <p:cNvSpPr>
            <a:spLocks noGrp="1"/>
          </p:cNvSpPr>
          <p:nvPr>
            <p:ph type="sldNum" sz="quarter" idx="12"/>
          </p:nvPr>
        </p:nvSpPr>
        <p:spPr/>
        <p:txBody>
          <a:bodyPr/>
          <a:lstStyle/>
          <a:p>
            <a:fld id="{54DD4E73-3B10-47E5-9C73-63E02DE5B48C}"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4DD4E73-3B10-47E5-9C73-63E02DE5B48C}" type="slidenum">
              <a:rPr lang="fr-FR" smtClean="0"/>
              <a:pPr/>
              <a:t>34</a:t>
            </a:fld>
            <a:endParaRPr lang="fr-FR"/>
          </a:p>
        </p:txBody>
      </p:sp>
      <p:sp>
        <p:nvSpPr>
          <p:cNvPr id="5" name="ZoneTexte 4"/>
          <p:cNvSpPr txBox="1"/>
          <p:nvPr/>
        </p:nvSpPr>
        <p:spPr>
          <a:xfrm>
            <a:off x="251520" y="188640"/>
            <a:ext cx="8640960" cy="5663089"/>
          </a:xfrm>
          <a:prstGeom prst="rect">
            <a:avLst/>
          </a:prstGeom>
          <a:noFill/>
        </p:spPr>
        <p:txBody>
          <a:bodyPr wrap="square" rtlCol="0">
            <a:spAutoFit/>
          </a:bodyPr>
          <a:lstStyle/>
          <a:p>
            <a:endParaRPr lang="fr-FR" dirty="0" smtClean="0"/>
          </a:p>
          <a:p>
            <a:endParaRPr lang="fr-FR" dirty="0" smtClean="0"/>
          </a:p>
          <a:p>
            <a:endParaRPr lang="fr-FR" dirty="0" smtClean="0"/>
          </a:p>
          <a:p>
            <a:r>
              <a:rPr lang="fr-FR" b="1" dirty="0" smtClean="0"/>
              <a:t>DENNY, J.-L</a:t>
            </a:r>
            <a:r>
              <a:rPr lang="fr-FR" dirty="0" smtClean="0"/>
              <a:t>. (avril 2021). De la transmission des valeurs républicaines à un développement professionnel des enseignants : Une étude de cas en EMC.</a:t>
            </a:r>
            <a:r>
              <a:rPr lang="fr-FR" i="1" dirty="0" smtClean="0"/>
              <a:t> @</a:t>
            </a:r>
            <a:r>
              <a:rPr lang="fr-FR" i="1" dirty="0" err="1" smtClean="0"/>
              <a:t>ctivités</a:t>
            </a:r>
            <a:r>
              <a:rPr lang="fr-FR" i="1" dirty="0" smtClean="0"/>
              <a:t> 18</a:t>
            </a:r>
            <a:r>
              <a:rPr lang="fr-FR" dirty="0" smtClean="0"/>
              <a:t>(2).</a:t>
            </a:r>
          </a:p>
          <a:p>
            <a:r>
              <a:rPr lang="fr-FR" dirty="0" smtClean="0">
                <a:hlinkClick r:id="rId2"/>
              </a:rPr>
              <a:t>https://journals.openedition.org/activites/</a:t>
            </a:r>
            <a:endParaRPr lang="fr-FR" dirty="0" smtClean="0"/>
          </a:p>
          <a:p>
            <a:endParaRPr lang="fr-FR" dirty="0" smtClean="0"/>
          </a:p>
          <a:p>
            <a:r>
              <a:rPr lang="fr-FR" dirty="0" smtClean="0"/>
              <a:t>Ouverture :</a:t>
            </a:r>
          </a:p>
          <a:p>
            <a:pPr algn="just"/>
            <a:r>
              <a:rPr lang="fr-FR" sz="2000" i="1" dirty="0" smtClean="0"/>
              <a:t>« nous interrogeons également certains allants de soi issus du discours politique qui imprègnent les modes de pensée des enseignants. Des slogans comme « transmettre les valeurs de la République […] mettre l’élève au centre du système […] donner la parole aux élèves » apparaissent comme une simplification du processus à employer pour en donner sens et signification. S’ouvrir aux débats de normes et de valeurs, accepter l’incertitude de ce qui peu surgir, c’est reconnaitre l’existence d’une normativité autre d’une extrême complexité. Cela nécessite de s’ouvrir à toutes les normes, celles logées au cœur de l’institution, tout comme d’autres plus clandestines, plus domestiques, plus éloignées de celles que l’école promeut. Cette disposition à agir pouvant apparaître désormais comme une nouvelle norme de référence dans les tâches quotidiennes des enseignants permettant aux élèves de vivre une expérience formative »</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35</a:t>
            </a:fld>
            <a:endParaRPr lang="fr-FR"/>
          </a:p>
        </p:txBody>
      </p:sp>
      <p:sp>
        <p:nvSpPr>
          <p:cNvPr id="3" name="ZoneTexte 2"/>
          <p:cNvSpPr txBox="1"/>
          <p:nvPr/>
        </p:nvSpPr>
        <p:spPr>
          <a:xfrm>
            <a:off x="179512" y="980728"/>
            <a:ext cx="8640960" cy="3970318"/>
          </a:xfrm>
          <a:prstGeom prst="rect">
            <a:avLst/>
          </a:prstGeom>
          <a:noFill/>
        </p:spPr>
        <p:txBody>
          <a:bodyPr wrap="square" rtlCol="0">
            <a:spAutoFit/>
          </a:bodyPr>
          <a:lstStyle/>
          <a:p>
            <a:r>
              <a:rPr lang="fr-FR" dirty="0" smtClean="0"/>
              <a:t> Pour approfondir le sujet :</a:t>
            </a:r>
          </a:p>
          <a:p>
            <a:endParaRPr lang="fr-FR" dirty="0" smtClean="0"/>
          </a:p>
          <a:p>
            <a:pPr fontAlgn="base"/>
            <a:r>
              <a:rPr lang="fr-FR" dirty="0" smtClean="0"/>
              <a:t>DENNY, J.-L. (publication prévue avril 2021 - article accepté). De la transmission des valeurs républicaines à un développement professionnel des enseignants : Une étude de cas en EMC.</a:t>
            </a:r>
            <a:r>
              <a:rPr lang="fr-FR" i="1" dirty="0" smtClean="0"/>
              <a:t> @</a:t>
            </a:r>
            <a:r>
              <a:rPr lang="fr-FR" i="1" dirty="0" err="1" smtClean="0"/>
              <a:t>ctivités</a:t>
            </a:r>
            <a:r>
              <a:rPr lang="fr-FR" dirty="0" smtClean="0"/>
              <a:t>(-).</a:t>
            </a:r>
          </a:p>
          <a:p>
            <a:pPr fontAlgn="base"/>
            <a:r>
              <a:rPr lang="fr-FR" dirty="0" smtClean="0"/>
              <a:t>DENNY, J.-L., et FLAVIER, E. (2019). La professionnalité enseignante dans le débat en classe : une étude de cas en EMC pour faire émerger le milieu de vie de l’élève. </a:t>
            </a:r>
            <a:r>
              <a:rPr lang="fr-FR" i="1" dirty="0" smtClean="0"/>
              <a:t>Éducation et socialisation</a:t>
            </a:r>
            <a:r>
              <a:rPr lang="fr-FR" dirty="0" smtClean="0"/>
              <a:t>, (53). </a:t>
            </a:r>
            <a:r>
              <a:rPr lang="fr-FR" dirty="0" smtClean="0">
                <a:hlinkClick r:id="rId2"/>
              </a:rPr>
              <a:t>http://journals.openedition.org/edso/6913</a:t>
            </a:r>
            <a:endParaRPr lang="fr-FR" dirty="0" smtClean="0"/>
          </a:p>
          <a:p>
            <a:pPr fontAlgn="base"/>
            <a:r>
              <a:rPr lang="fr-FR" dirty="0" smtClean="0"/>
              <a:t>DENNY, J.-L. (2017). La parole de l’élève et les espaces informels. </a:t>
            </a:r>
            <a:r>
              <a:rPr lang="fr-FR" i="1" dirty="0" smtClean="0"/>
              <a:t>Les Cahiers pédagogiques</a:t>
            </a:r>
            <a:r>
              <a:rPr lang="fr-FR" dirty="0" smtClean="0"/>
              <a:t>, (538), 22-24.</a:t>
            </a:r>
          </a:p>
          <a:p>
            <a:pPr fontAlgn="base"/>
            <a:endParaRPr lang="fr-FR" dirty="0" smtClean="0"/>
          </a:p>
          <a:p>
            <a:pPr fontAlgn="base"/>
            <a:r>
              <a:rPr lang="fr-FR" smtClean="0"/>
              <a:t>Thèse </a:t>
            </a:r>
            <a:r>
              <a:rPr lang="fr-FR" dirty="0" smtClean="0"/>
              <a:t>disponible en ligne : </a:t>
            </a:r>
            <a:r>
              <a:rPr lang="fr-FR" b="1" dirty="0" smtClean="0"/>
              <a:t>Disponible en ligne :</a:t>
            </a:r>
            <a:r>
              <a:rPr lang="fr-FR" dirty="0" smtClean="0"/>
              <a:t> </a:t>
            </a:r>
            <a:r>
              <a:rPr lang="fr-FR" dirty="0" smtClean="0">
                <a:hlinkClick r:id="rId3"/>
              </a:rPr>
              <a:t>https://tel.archives-ouvertes.fr/tel-03148277</a:t>
            </a:r>
            <a:endParaRPr lang="fr-FR" dirty="0" smtClean="0"/>
          </a:p>
          <a:p>
            <a:pPr fontAlgn="base"/>
            <a:endParaRPr lang="fr-FR" dirty="0" smtClean="0"/>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23728" y="4725144"/>
            <a:ext cx="6832848" cy="1752600"/>
          </a:xfrm>
        </p:spPr>
        <p:txBody>
          <a:bodyPr>
            <a:normAutofit fontScale="92500" lnSpcReduction="20000"/>
          </a:bodyPr>
          <a:lstStyle/>
          <a:p>
            <a:pPr algn="r"/>
            <a:r>
              <a:rPr lang="fr-FR" sz="3100" i="1" dirty="0" smtClean="0"/>
              <a:t>Jean-Luc DENNY</a:t>
            </a:r>
          </a:p>
          <a:p>
            <a:pPr algn="r"/>
            <a:r>
              <a:rPr lang="fr-FR" sz="2200" b="1" i="1" dirty="0" smtClean="0"/>
              <a:t>Laboratoire Interuniversitaire des Sciences de l’Éducation et de la Communication (LISEC) - EA 2310</a:t>
            </a:r>
          </a:p>
          <a:p>
            <a:pPr algn="r"/>
            <a:r>
              <a:rPr lang="fr-FR" sz="2200" b="1" i="1" dirty="0" smtClean="0"/>
              <a:t>Université de Strasbourg</a:t>
            </a:r>
          </a:p>
          <a:p>
            <a:pPr algn="r"/>
            <a:r>
              <a:rPr lang="fr-FR" sz="2200" b="1" i="1" dirty="0" smtClean="0"/>
              <a:t>jldenny@unistra.fr</a:t>
            </a:r>
            <a:endParaRPr lang="fr-FR" sz="2200" b="1" i="1" dirty="0"/>
          </a:p>
        </p:txBody>
      </p:sp>
      <p:sp>
        <p:nvSpPr>
          <p:cNvPr id="2" name="Titre 1"/>
          <p:cNvSpPr>
            <a:spLocks noGrp="1"/>
          </p:cNvSpPr>
          <p:nvPr>
            <p:ph type="ctrTitle"/>
          </p:nvPr>
        </p:nvSpPr>
        <p:spPr>
          <a:xfrm>
            <a:off x="0" y="1556792"/>
            <a:ext cx="9144000" cy="1398017"/>
          </a:xfrm>
        </p:spPr>
        <p:txBody>
          <a:bodyPr>
            <a:normAutofit fontScale="90000"/>
          </a:bodyPr>
          <a:lstStyle/>
          <a:p>
            <a:r>
              <a:rPr lang="fr-FR" sz="3100" b="1" dirty="0" smtClean="0"/>
              <a:t/>
            </a:r>
            <a:br>
              <a:rPr lang="fr-FR" sz="3100" b="1" dirty="0" smtClean="0"/>
            </a:br>
            <a:r>
              <a:rPr lang="fr-FR" sz="3100" b="1" dirty="0" smtClean="0"/>
              <a:t> </a:t>
            </a:r>
            <a:r>
              <a:rPr lang="fr-FR" sz="2800" dirty="0" smtClean="0">
                <a:solidFill>
                  <a:schemeClr val="bg1"/>
                </a:solidFill>
              </a:rPr>
              <a:t>De la parole de l’élève à la professionnalité de l’enseignant : </a:t>
            </a:r>
            <a:br>
              <a:rPr lang="fr-FR" sz="2800" dirty="0" smtClean="0">
                <a:solidFill>
                  <a:schemeClr val="bg1"/>
                </a:solidFill>
              </a:rPr>
            </a:br>
            <a:r>
              <a:rPr lang="fr-FR" sz="2800" dirty="0" smtClean="0">
                <a:solidFill>
                  <a:schemeClr val="bg1"/>
                </a:solidFill>
              </a:rPr>
              <a:t>la question de la transmission des valeurs</a:t>
            </a:r>
            <a:br>
              <a:rPr lang="fr-FR" sz="2800" dirty="0" smtClean="0">
                <a:solidFill>
                  <a:schemeClr val="bg1"/>
                </a:solidFill>
              </a:rPr>
            </a:br>
            <a:r>
              <a:rPr lang="fr-FR" sz="2200" i="1" dirty="0" smtClean="0">
                <a:solidFill>
                  <a:schemeClr val="bg1"/>
                </a:solidFill>
              </a:rPr>
              <a:t>Apports conceptuels et méthodologiques de la démarche </a:t>
            </a:r>
            <a:r>
              <a:rPr lang="fr-FR" sz="2200" i="1" dirty="0" err="1" smtClean="0">
                <a:solidFill>
                  <a:schemeClr val="bg1"/>
                </a:solidFill>
              </a:rPr>
              <a:t>ergologique</a:t>
            </a:r>
            <a:r>
              <a:rPr lang="fr-FR" sz="2200" i="1" dirty="0" smtClean="0">
                <a:solidFill>
                  <a:schemeClr val="bg1"/>
                </a:solidFill>
              </a:rPr>
              <a:t> </a:t>
            </a:r>
            <a:r>
              <a:rPr lang="fr-FR" sz="3100" i="1" dirty="0"/>
              <a:t/>
            </a:r>
            <a:br>
              <a:rPr lang="fr-FR" sz="3100" i="1" dirty="0"/>
            </a:br>
            <a:endParaRPr lang="fr-FR" i="1" dirty="0"/>
          </a:p>
        </p:txBody>
      </p:sp>
      <p:sp>
        <p:nvSpPr>
          <p:cNvPr id="4" name="ZoneTexte 3"/>
          <p:cNvSpPr txBox="1"/>
          <p:nvPr/>
        </p:nvSpPr>
        <p:spPr>
          <a:xfrm>
            <a:off x="251520" y="404664"/>
            <a:ext cx="8712968" cy="923330"/>
          </a:xfrm>
          <a:prstGeom prst="rect">
            <a:avLst/>
          </a:prstGeom>
          <a:noFill/>
        </p:spPr>
        <p:txBody>
          <a:bodyPr wrap="square" rtlCol="0">
            <a:spAutoFit/>
          </a:bodyPr>
          <a:lstStyle/>
          <a:p>
            <a:r>
              <a:rPr lang="fr-FR" b="1" dirty="0" smtClean="0"/>
              <a:t>Les jeudis de la recherche, </a:t>
            </a:r>
          </a:p>
          <a:p>
            <a:r>
              <a:rPr lang="fr-FR" b="1" dirty="0" smtClean="0"/>
              <a:t>INSPE de l’académie de Strasbourg</a:t>
            </a:r>
          </a:p>
          <a:p>
            <a:r>
              <a:rPr lang="fr-FR" b="1" dirty="0" smtClean="0"/>
              <a:t>	  le 18 mars 2021</a:t>
            </a:r>
            <a:endParaRPr lang="fr-FR" dirty="0"/>
          </a:p>
        </p:txBody>
      </p:sp>
      <p:sp>
        <p:nvSpPr>
          <p:cNvPr id="5" name="Espace réservé du numéro de diapositive 4"/>
          <p:cNvSpPr>
            <a:spLocks noGrp="1"/>
          </p:cNvSpPr>
          <p:nvPr>
            <p:ph type="sldNum" sz="quarter" idx="12"/>
          </p:nvPr>
        </p:nvSpPr>
        <p:spPr/>
        <p:txBody>
          <a:bodyPr/>
          <a:lstStyle/>
          <a:p>
            <a:fld id="{54DD4E73-3B10-47E5-9C73-63E02DE5B48C}" type="slidenum">
              <a:rPr lang="fr-FR" smtClean="0"/>
              <a:pPr/>
              <a:t>36</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4DD4E73-3B10-47E5-9C73-63E02DE5B48C}" type="slidenum">
              <a:rPr lang="fr-FR" smtClean="0"/>
              <a:pPr/>
              <a:t>4</a:t>
            </a:fld>
            <a:endParaRPr lang="fr-FR"/>
          </a:p>
        </p:txBody>
      </p:sp>
      <p:grpSp>
        <p:nvGrpSpPr>
          <p:cNvPr id="6" name="Groupe 5"/>
          <p:cNvGrpSpPr/>
          <p:nvPr/>
        </p:nvGrpSpPr>
        <p:grpSpPr>
          <a:xfrm>
            <a:off x="251520" y="2060848"/>
            <a:ext cx="8707582" cy="3677953"/>
            <a:chOff x="3540" y="2060848"/>
            <a:chExt cx="8955562" cy="3677953"/>
          </a:xfrm>
        </p:grpSpPr>
        <p:sp>
          <p:nvSpPr>
            <p:cNvPr id="7" name="Forme libre 6"/>
            <p:cNvSpPr/>
            <p:nvPr/>
          </p:nvSpPr>
          <p:spPr>
            <a:xfrm>
              <a:off x="988826" y="2276878"/>
              <a:ext cx="3151126" cy="1325956"/>
            </a:xfrm>
            <a:custGeom>
              <a:avLst/>
              <a:gdLst>
                <a:gd name="connsiteX0" fmla="*/ 0 w 3151126"/>
                <a:gd name="connsiteY0" fmla="*/ 0 h 1325956"/>
                <a:gd name="connsiteX1" fmla="*/ 3151126 w 3151126"/>
                <a:gd name="connsiteY1" fmla="*/ 0 h 1325956"/>
                <a:gd name="connsiteX2" fmla="*/ 3151126 w 3151126"/>
                <a:gd name="connsiteY2" fmla="*/ 1325956 h 1325956"/>
                <a:gd name="connsiteX3" fmla="*/ 0 w 3151126"/>
                <a:gd name="connsiteY3" fmla="*/ 1325956 h 1325956"/>
                <a:gd name="connsiteX4" fmla="*/ 0 w 3151126"/>
                <a:gd name="connsiteY4" fmla="*/ 0 h 132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126" h="1325956">
                  <a:moveTo>
                    <a:pt x="0" y="0"/>
                  </a:moveTo>
                  <a:lnTo>
                    <a:pt x="3151126" y="0"/>
                  </a:lnTo>
                  <a:lnTo>
                    <a:pt x="3151126" y="1325956"/>
                  </a:lnTo>
                  <a:lnTo>
                    <a:pt x="0" y="1325956"/>
                  </a:lnTo>
                  <a:lnTo>
                    <a:pt x="0" y="0"/>
                  </a:lnTo>
                  <a:close/>
                </a:path>
              </a:pathLst>
            </a:custGeom>
            <a:solidFill>
              <a:schemeClr val="accent1">
                <a:lumMod val="40000"/>
                <a:lumOff val="60000"/>
                <a:alpha val="90000"/>
              </a:schemeClr>
            </a:solidFill>
          </p:spPr>
          <p:style>
            <a:lnRef idx="2">
              <a:schemeClr val="lt1">
                <a:hueOff val="0"/>
                <a:satOff val="0"/>
                <a:lumOff val="0"/>
                <a:alphaOff val="0"/>
              </a:schemeClr>
            </a:lnRef>
            <a:fillRef idx="1">
              <a:scrgbClr r="0" g="0" b="0"/>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504181" tIns="78232" rIns="78231" bIns="78232" numCol="1" spcCol="1270" anchor="ctr" anchorCtr="0">
              <a:noAutofit/>
            </a:bodyPr>
            <a:lstStyle/>
            <a:p>
              <a:pPr lvl="0" algn="l" defTabSz="466725">
                <a:lnSpc>
                  <a:spcPct val="90000"/>
                </a:lnSpc>
                <a:spcBef>
                  <a:spcPct val="0"/>
                </a:spcBef>
                <a:spcAft>
                  <a:spcPct val="35000"/>
                </a:spcAft>
              </a:pPr>
              <a:endParaRPr lang="fr-FR" sz="1050" kern="1200" dirty="0" smtClean="0"/>
            </a:p>
            <a:p>
              <a:pPr lvl="0" algn="r" defTabSz="466725">
                <a:lnSpc>
                  <a:spcPct val="90000"/>
                </a:lnSpc>
                <a:spcBef>
                  <a:spcPct val="0"/>
                </a:spcBef>
                <a:spcAft>
                  <a:spcPct val="35000"/>
                </a:spcAft>
              </a:pPr>
              <a:r>
                <a:rPr lang="fr-FR" dirty="0" smtClean="0"/>
                <a:t>Une intuition, u</a:t>
              </a:r>
              <a:r>
                <a:rPr lang="fr-FR" sz="1800" kern="1200" dirty="0" smtClean="0"/>
                <a:t>ne actualité</a:t>
              </a:r>
            </a:p>
            <a:p>
              <a:pPr lvl="0" algn="r" defTabSz="466725">
                <a:lnSpc>
                  <a:spcPct val="90000"/>
                </a:lnSpc>
                <a:spcBef>
                  <a:spcPct val="0"/>
                </a:spcBef>
                <a:spcAft>
                  <a:spcPct val="35000"/>
                </a:spcAft>
              </a:pPr>
              <a:r>
                <a:rPr lang="fr-FR" dirty="0" smtClean="0"/>
                <a:t>m</a:t>
              </a:r>
              <a:r>
                <a:rPr lang="fr-FR" sz="1800" kern="1200" dirty="0" smtClean="0"/>
                <a:t>ais aussi un paradoxe</a:t>
              </a:r>
            </a:p>
            <a:p>
              <a:pPr lvl="0" algn="l" defTabSz="466725">
                <a:lnSpc>
                  <a:spcPct val="90000"/>
                </a:lnSpc>
                <a:spcBef>
                  <a:spcPct val="0"/>
                </a:spcBef>
                <a:spcAft>
                  <a:spcPct val="35000"/>
                </a:spcAft>
              </a:pPr>
              <a:endParaRPr lang="fr-FR" sz="900" kern="1200" dirty="0"/>
            </a:p>
          </p:txBody>
        </p:sp>
        <p:sp>
          <p:nvSpPr>
            <p:cNvPr id="8" name="Forme libre 7"/>
            <p:cNvSpPr/>
            <p:nvPr/>
          </p:nvSpPr>
          <p:spPr>
            <a:xfrm>
              <a:off x="3540" y="3691802"/>
              <a:ext cx="4138680" cy="2046999"/>
            </a:xfrm>
            <a:custGeom>
              <a:avLst/>
              <a:gdLst>
                <a:gd name="connsiteX0" fmla="*/ 0 w 4138680"/>
                <a:gd name="connsiteY0" fmla="*/ 0 h 2046999"/>
                <a:gd name="connsiteX1" fmla="*/ 4138680 w 4138680"/>
                <a:gd name="connsiteY1" fmla="*/ 0 h 2046999"/>
                <a:gd name="connsiteX2" fmla="*/ 4138680 w 4138680"/>
                <a:gd name="connsiteY2" fmla="*/ 2046999 h 2046999"/>
                <a:gd name="connsiteX3" fmla="*/ 0 w 4138680"/>
                <a:gd name="connsiteY3" fmla="*/ 2046999 h 2046999"/>
                <a:gd name="connsiteX4" fmla="*/ 0 w 4138680"/>
                <a:gd name="connsiteY4" fmla="*/ 0 h 204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680" h="2046999">
                  <a:moveTo>
                    <a:pt x="0" y="0"/>
                  </a:moveTo>
                  <a:lnTo>
                    <a:pt x="4138680" y="0"/>
                  </a:lnTo>
                  <a:lnTo>
                    <a:pt x="4138680" y="2046999"/>
                  </a:lnTo>
                  <a:lnTo>
                    <a:pt x="0" y="2046999"/>
                  </a:lnTo>
                  <a:lnTo>
                    <a:pt x="0" y="0"/>
                  </a:lnTo>
                  <a:close/>
                </a:path>
              </a:pathLst>
            </a:custGeom>
            <a:solidFill>
              <a:schemeClr val="accent1">
                <a:lumMod val="40000"/>
                <a:lumOff val="60000"/>
                <a:alpha val="90000"/>
              </a:schemeClr>
            </a:solidFill>
          </p:spPr>
          <p:style>
            <a:lnRef idx="2">
              <a:schemeClr val="lt1">
                <a:hueOff val="0"/>
                <a:satOff val="0"/>
                <a:lumOff val="0"/>
                <a:alphaOff val="0"/>
              </a:schemeClr>
            </a:lnRef>
            <a:fillRef idx="1">
              <a:scrgbClr r="0" g="0" b="0"/>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662188" tIns="78232" rIns="78233" bIns="78232" numCol="1" spcCol="1270" anchor="ctr" anchorCtr="0">
              <a:noAutofit/>
            </a:bodyPr>
            <a:lstStyle/>
            <a:p>
              <a:pPr lvl="0" algn="l" defTabSz="466725">
                <a:lnSpc>
                  <a:spcPct val="90000"/>
                </a:lnSpc>
                <a:spcBef>
                  <a:spcPct val="0"/>
                </a:spcBef>
                <a:spcAft>
                  <a:spcPct val="35000"/>
                </a:spcAft>
              </a:pPr>
              <a:endParaRPr lang="fr-FR" sz="1050" i="1" kern="1200" dirty="0" smtClean="0"/>
            </a:p>
            <a:p>
              <a:pPr lvl="0" algn="l" defTabSz="466725">
                <a:lnSpc>
                  <a:spcPct val="90000"/>
                </a:lnSpc>
                <a:spcBef>
                  <a:spcPct val="0"/>
                </a:spcBef>
                <a:spcAft>
                  <a:spcPct val="35000"/>
                </a:spcAft>
              </a:pPr>
              <a:r>
                <a:rPr lang="fr-FR" sz="1600" b="1" i="1" kern="1200" dirty="0" smtClean="0"/>
                <a:t>Du côté de la recherche</a:t>
              </a:r>
              <a:r>
                <a:rPr lang="fr-FR" sz="1600" i="1" kern="1200" dirty="0" smtClean="0"/>
                <a:t/>
              </a:r>
              <a:br>
                <a:rPr lang="fr-FR" sz="1600" i="1" kern="1200" dirty="0" smtClean="0"/>
              </a:br>
              <a:r>
                <a:rPr lang="fr-FR" sz="1600" kern="1200" dirty="0" smtClean="0"/>
                <a:t>Le vécu des élèves minoré </a:t>
              </a:r>
              <a:r>
                <a:rPr lang="fr-FR" sz="1200" kern="1200" dirty="0" smtClean="0"/>
                <a:t>(</a:t>
              </a:r>
              <a:r>
                <a:rPr lang="fr-FR" sz="1200" kern="1200" dirty="0" err="1" smtClean="0"/>
                <a:t>Pagoni</a:t>
              </a:r>
              <a:r>
                <a:rPr lang="fr-FR" sz="1200" kern="1200" dirty="0" smtClean="0"/>
                <a:t>, 2009)</a:t>
              </a:r>
            </a:p>
            <a:p>
              <a:pPr lvl="0" algn="l" defTabSz="466725">
                <a:lnSpc>
                  <a:spcPct val="90000"/>
                </a:lnSpc>
                <a:spcBef>
                  <a:spcPct val="0"/>
                </a:spcBef>
                <a:spcAft>
                  <a:spcPct val="35000"/>
                </a:spcAft>
              </a:pPr>
              <a:r>
                <a:rPr lang="fr-FR" sz="1600" b="1" i="1" kern="1200" dirty="0" smtClean="0"/>
                <a:t>Du côté des enseignants</a:t>
              </a:r>
              <a:r>
                <a:rPr lang="fr-FR" sz="1600" kern="1200" dirty="0" smtClean="0"/>
                <a:t/>
              </a:r>
              <a:br>
                <a:rPr lang="fr-FR" sz="1600" kern="1200" dirty="0" smtClean="0"/>
              </a:br>
              <a:r>
                <a:rPr lang="fr-FR" sz="1600" kern="1200" dirty="0" smtClean="0"/>
                <a:t>« Caractère d’étrangeté » </a:t>
              </a:r>
              <a:r>
                <a:rPr lang="fr-FR" sz="1200" kern="1200" dirty="0" smtClean="0"/>
                <a:t>(</a:t>
              </a:r>
              <a:r>
                <a:rPr lang="fr-FR" sz="1200" kern="1200" dirty="0" err="1" smtClean="0"/>
                <a:t>Husser</a:t>
              </a:r>
              <a:r>
                <a:rPr lang="fr-FR" sz="1200" kern="1200" dirty="0" smtClean="0"/>
                <a:t>, 2017, p.19)</a:t>
              </a:r>
            </a:p>
            <a:p>
              <a:pPr lvl="0" algn="l" defTabSz="466725">
                <a:lnSpc>
                  <a:spcPct val="90000"/>
                </a:lnSpc>
                <a:spcBef>
                  <a:spcPct val="0"/>
                </a:spcBef>
                <a:spcAft>
                  <a:spcPct val="35000"/>
                </a:spcAft>
              </a:pPr>
              <a:r>
                <a:rPr lang="fr-FR" sz="1600" b="1" i="1" kern="1200" dirty="0" smtClean="0"/>
                <a:t>Du côté des élèves </a:t>
              </a:r>
              <a:br>
                <a:rPr lang="fr-FR" sz="1600" b="1" i="1" kern="1200" dirty="0" smtClean="0"/>
              </a:br>
              <a:r>
                <a:rPr lang="fr-FR" sz="1600" kern="1200" dirty="0" smtClean="0"/>
                <a:t>Développement </a:t>
              </a:r>
              <a:r>
                <a:rPr lang="fr-FR" sz="1600" dirty="0" smtClean="0"/>
                <a:t>conjoint</a:t>
              </a:r>
              <a:r>
                <a:rPr lang="fr-FR" sz="1600" kern="1200" dirty="0" smtClean="0"/>
                <a:t> des savoirs et des croyances hétérogènes </a:t>
              </a:r>
              <a:r>
                <a:rPr lang="fr-FR" sz="1200" kern="1200" dirty="0" smtClean="0"/>
                <a:t>(</a:t>
              </a:r>
              <a:r>
                <a:rPr lang="fr-FR" sz="1200" kern="1200" dirty="0" err="1" smtClean="0"/>
                <a:t>Meirieu</a:t>
              </a:r>
              <a:r>
                <a:rPr lang="fr-FR" sz="1200" kern="1200" dirty="0" smtClean="0"/>
                <a:t>, 2016)</a:t>
              </a:r>
            </a:p>
            <a:p>
              <a:pPr lvl="0" algn="l" defTabSz="466725">
                <a:lnSpc>
                  <a:spcPct val="90000"/>
                </a:lnSpc>
                <a:spcBef>
                  <a:spcPct val="0"/>
                </a:spcBef>
                <a:spcAft>
                  <a:spcPct val="35000"/>
                </a:spcAft>
              </a:pPr>
              <a:endParaRPr lang="fr-FR" sz="800" kern="1200" dirty="0"/>
            </a:p>
          </p:txBody>
        </p:sp>
        <p:sp>
          <p:nvSpPr>
            <p:cNvPr id="9" name="Forme libre 8"/>
            <p:cNvSpPr/>
            <p:nvPr/>
          </p:nvSpPr>
          <p:spPr>
            <a:xfrm>
              <a:off x="151657" y="2060848"/>
              <a:ext cx="1379508" cy="1379508"/>
            </a:xfrm>
            <a:custGeom>
              <a:avLst/>
              <a:gdLst>
                <a:gd name="connsiteX0" fmla="*/ 0 w 1379508"/>
                <a:gd name="connsiteY0" fmla="*/ 689754 h 1379508"/>
                <a:gd name="connsiteX1" fmla="*/ 202025 w 1379508"/>
                <a:gd name="connsiteY1" fmla="*/ 202024 h 1379508"/>
                <a:gd name="connsiteX2" fmla="*/ 689755 w 1379508"/>
                <a:gd name="connsiteY2" fmla="*/ 0 h 1379508"/>
                <a:gd name="connsiteX3" fmla="*/ 1177485 w 1379508"/>
                <a:gd name="connsiteY3" fmla="*/ 202025 h 1379508"/>
                <a:gd name="connsiteX4" fmla="*/ 1379509 w 1379508"/>
                <a:gd name="connsiteY4" fmla="*/ 689755 h 1379508"/>
                <a:gd name="connsiteX5" fmla="*/ 1177485 w 1379508"/>
                <a:gd name="connsiteY5" fmla="*/ 1177485 h 1379508"/>
                <a:gd name="connsiteX6" fmla="*/ 689755 w 1379508"/>
                <a:gd name="connsiteY6" fmla="*/ 1379509 h 1379508"/>
                <a:gd name="connsiteX7" fmla="*/ 202025 w 1379508"/>
                <a:gd name="connsiteY7" fmla="*/ 1177484 h 1379508"/>
                <a:gd name="connsiteX8" fmla="*/ 1 w 1379508"/>
                <a:gd name="connsiteY8" fmla="*/ 689754 h 1379508"/>
                <a:gd name="connsiteX9" fmla="*/ 0 w 1379508"/>
                <a:gd name="connsiteY9" fmla="*/ 689754 h 137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9508" h="1379508">
                  <a:moveTo>
                    <a:pt x="0" y="689754"/>
                  </a:moveTo>
                  <a:cubicBezTo>
                    <a:pt x="0" y="506820"/>
                    <a:pt x="72671" y="331378"/>
                    <a:pt x="202025" y="202024"/>
                  </a:cubicBezTo>
                  <a:cubicBezTo>
                    <a:pt x="331379" y="72670"/>
                    <a:pt x="506821" y="0"/>
                    <a:pt x="689755" y="0"/>
                  </a:cubicBezTo>
                  <a:cubicBezTo>
                    <a:pt x="872689" y="0"/>
                    <a:pt x="1048131" y="72671"/>
                    <a:pt x="1177485" y="202025"/>
                  </a:cubicBezTo>
                  <a:cubicBezTo>
                    <a:pt x="1306839" y="331379"/>
                    <a:pt x="1379509" y="506821"/>
                    <a:pt x="1379509" y="689755"/>
                  </a:cubicBezTo>
                  <a:cubicBezTo>
                    <a:pt x="1379509" y="872689"/>
                    <a:pt x="1306839" y="1048131"/>
                    <a:pt x="1177485" y="1177485"/>
                  </a:cubicBezTo>
                  <a:cubicBezTo>
                    <a:pt x="1048131" y="1306839"/>
                    <a:pt x="872689" y="1379509"/>
                    <a:pt x="689755" y="1379509"/>
                  </a:cubicBezTo>
                  <a:cubicBezTo>
                    <a:pt x="506821" y="1379509"/>
                    <a:pt x="331379" y="1306838"/>
                    <a:pt x="202025" y="1177484"/>
                  </a:cubicBezTo>
                  <a:cubicBezTo>
                    <a:pt x="72671" y="1048130"/>
                    <a:pt x="1" y="872688"/>
                    <a:pt x="1" y="689754"/>
                  </a:cubicBezTo>
                  <a:lnTo>
                    <a:pt x="0" y="689754"/>
                  </a:lnTo>
                  <a:close/>
                </a:path>
              </a:pathLst>
            </a:custGeom>
            <a:solidFill>
              <a:schemeClr val="accent1"/>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spcFirstLastPara="0" vert="horz" wrap="square" lIns="202024" tIns="202024" rIns="202024" bIns="202024" numCol="1" spcCol="1270" anchor="ctr" anchorCtr="0">
              <a:noAutofit/>
            </a:bodyPr>
            <a:lstStyle/>
            <a:p>
              <a:pPr lvl="0" algn="ctr" defTabSz="889000">
                <a:lnSpc>
                  <a:spcPct val="90000"/>
                </a:lnSpc>
                <a:spcBef>
                  <a:spcPct val="0"/>
                </a:spcBef>
                <a:spcAft>
                  <a:spcPct val="35000"/>
                </a:spcAft>
              </a:pPr>
              <a:r>
                <a:rPr lang="fr-FR" sz="2000" kern="1200" dirty="0" smtClean="0"/>
                <a:t>Pourquoi ce sujet ?</a:t>
              </a:r>
              <a:endParaRPr lang="fr-FR" sz="2000" kern="1200" dirty="0"/>
            </a:p>
          </p:txBody>
        </p:sp>
        <p:sp>
          <p:nvSpPr>
            <p:cNvPr id="10" name="Forme libre 9"/>
            <p:cNvSpPr/>
            <p:nvPr/>
          </p:nvSpPr>
          <p:spPr>
            <a:xfrm>
              <a:off x="5003849" y="2252545"/>
              <a:ext cx="3955253" cy="1341414"/>
            </a:xfrm>
            <a:custGeom>
              <a:avLst/>
              <a:gdLst>
                <a:gd name="connsiteX0" fmla="*/ 0 w 3955253"/>
                <a:gd name="connsiteY0" fmla="*/ 0 h 1341414"/>
                <a:gd name="connsiteX1" fmla="*/ 3955253 w 3955253"/>
                <a:gd name="connsiteY1" fmla="*/ 0 h 1341414"/>
                <a:gd name="connsiteX2" fmla="*/ 3955253 w 3955253"/>
                <a:gd name="connsiteY2" fmla="*/ 1341414 h 1341414"/>
                <a:gd name="connsiteX3" fmla="*/ 0 w 3955253"/>
                <a:gd name="connsiteY3" fmla="*/ 1341414 h 1341414"/>
                <a:gd name="connsiteX4" fmla="*/ 0 w 3955253"/>
                <a:gd name="connsiteY4" fmla="*/ 0 h 134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253" h="1341414">
                  <a:moveTo>
                    <a:pt x="0" y="0"/>
                  </a:moveTo>
                  <a:lnTo>
                    <a:pt x="3955253" y="0"/>
                  </a:lnTo>
                  <a:lnTo>
                    <a:pt x="3955253" y="1341414"/>
                  </a:lnTo>
                  <a:lnTo>
                    <a:pt x="0" y="1341414"/>
                  </a:lnTo>
                  <a:lnTo>
                    <a:pt x="0" y="0"/>
                  </a:lnTo>
                  <a:close/>
                </a:path>
              </a:pathLst>
            </a:custGeom>
            <a:solidFill>
              <a:schemeClr val="accent1">
                <a:lumMod val="40000"/>
                <a:lumOff val="60000"/>
                <a:alpha val="90000"/>
              </a:schemeClr>
            </a:solidFill>
          </p:spPr>
          <p:style>
            <a:lnRef idx="2">
              <a:schemeClr val="lt1">
                <a:hueOff val="0"/>
                <a:satOff val="0"/>
                <a:lumOff val="0"/>
                <a:alphaOff val="0"/>
              </a:schemeClr>
            </a:lnRef>
            <a:fillRef idx="1">
              <a:scrgbClr r="0" g="0" b="0"/>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632841" tIns="42672" rIns="42672" bIns="42672" numCol="1" spcCol="1270" anchor="ctr" anchorCtr="0">
              <a:noAutofit/>
            </a:bodyPr>
            <a:lstStyle/>
            <a:p>
              <a:pPr lvl="0" algn="l" defTabSz="266700">
                <a:lnSpc>
                  <a:spcPct val="90000"/>
                </a:lnSpc>
                <a:spcBef>
                  <a:spcPct val="0"/>
                </a:spcBef>
                <a:spcAft>
                  <a:spcPct val="35000"/>
                </a:spcAft>
              </a:pPr>
              <a:endParaRPr lang="fr-FR" sz="600" kern="1200" dirty="0" smtClean="0"/>
            </a:p>
            <a:p>
              <a:pPr lvl="0" algn="l" defTabSz="266700">
                <a:lnSpc>
                  <a:spcPct val="90000"/>
                </a:lnSpc>
                <a:spcBef>
                  <a:spcPct val="0"/>
                </a:spcBef>
                <a:spcAft>
                  <a:spcPct val="35000"/>
                </a:spcAft>
              </a:pPr>
              <a:r>
                <a:rPr lang="fr-FR" sz="1600" kern="1200" dirty="0" smtClean="0"/>
                <a:t>    </a:t>
              </a:r>
              <a:r>
                <a:rPr lang="fr-FR" kern="1200" dirty="0" smtClean="0"/>
                <a:t>Pour une question essentielle : </a:t>
              </a:r>
            </a:p>
            <a:p>
              <a:pPr lvl="0" algn="l" defTabSz="266700">
                <a:lnSpc>
                  <a:spcPct val="90000"/>
                </a:lnSpc>
                <a:spcBef>
                  <a:spcPct val="0"/>
                </a:spcBef>
                <a:spcAft>
                  <a:spcPct val="35000"/>
                </a:spcAft>
              </a:pPr>
              <a:r>
                <a:rPr lang="fr-FR" kern="1200" dirty="0" smtClean="0"/>
                <a:t>c’est quoi donner la parole aux élèves dans un contexte de transmission ? </a:t>
              </a:r>
              <a:endParaRPr lang="fr-FR" sz="1600" kern="1200" dirty="0"/>
            </a:p>
          </p:txBody>
        </p:sp>
        <p:sp>
          <p:nvSpPr>
            <p:cNvPr id="11" name="Forme libre 10"/>
            <p:cNvSpPr/>
            <p:nvPr/>
          </p:nvSpPr>
          <p:spPr>
            <a:xfrm>
              <a:off x="4356880" y="3676634"/>
              <a:ext cx="4578321" cy="2027042"/>
            </a:xfrm>
            <a:custGeom>
              <a:avLst/>
              <a:gdLst>
                <a:gd name="connsiteX0" fmla="*/ 0 w 4578321"/>
                <a:gd name="connsiteY0" fmla="*/ 0 h 2027042"/>
                <a:gd name="connsiteX1" fmla="*/ 4578321 w 4578321"/>
                <a:gd name="connsiteY1" fmla="*/ 0 h 2027042"/>
                <a:gd name="connsiteX2" fmla="*/ 4578321 w 4578321"/>
                <a:gd name="connsiteY2" fmla="*/ 2027042 h 2027042"/>
                <a:gd name="connsiteX3" fmla="*/ 0 w 4578321"/>
                <a:gd name="connsiteY3" fmla="*/ 2027042 h 2027042"/>
                <a:gd name="connsiteX4" fmla="*/ 0 w 4578321"/>
                <a:gd name="connsiteY4" fmla="*/ 0 h 202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321" h="2027042">
                  <a:moveTo>
                    <a:pt x="0" y="0"/>
                  </a:moveTo>
                  <a:lnTo>
                    <a:pt x="4578321" y="0"/>
                  </a:lnTo>
                  <a:lnTo>
                    <a:pt x="4578321" y="2027042"/>
                  </a:lnTo>
                  <a:lnTo>
                    <a:pt x="0" y="2027042"/>
                  </a:lnTo>
                  <a:lnTo>
                    <a:pt x="0" y="0"/>
                  </a:lnTo>
                  <a:close/>
                </a:path>
              </a:pathLst>
            </a:custGeom>
            <a:solidFill>
              <a:schemeClr val="accent1">
                <a:lumMod val="40000"/>
                <a:lumOff val="60000"/>
                <a:alpha val="90000"/>
              </a:schemeClr>
            </a:solidFill>
          </p:spPr>
          <p:style>
            <a:lnRef idx="2">
              <a:schemeClr val="lt1">
                <a:hueOff val="0"/>
                <a:satOff val="0"/>
                <a:lumOff val="0"/>
                <a:alphaOff val="0"/>
              </a:schemeClr>
            </a:lnRef>
            <a:fillRef idx="1">
              <a:scrgbClr r="0" g="0" b="0"/>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732532" tIns="99568" rIns="99567" bIns="99568" numCol="1" spcCol="1270" anchor="ctr" anchorCtr="0">
              <a:noAutofit/>
            </a:bodyPr>
            <a:lstStyle/>
            <a:p>
              <a:pPr lvl="0" algn="l" defTabSz="622300">
                <a:lnSpc>
                  <a:spcPct val="90000"/>
                </a:lnSpc>
                <a:spcBef>
                  <a:spcPct val="0"/>
                </a:spcBef>
                <a:spcAft>
                  <a:spcPct val="35000"/>
                </a:spcAft>
              </a:pPr>
              <a:r>
                <a:rPr lang="fr-FR" kern="1200" dirty="0" smtClean="0"/>
                <a:t>Analyser « des situations ordinaires de travail » </a:t>
              </a:r>
              <a:r>
                <a:rPr lang="fr-FR" sz="1600" kern="1200" dirty="0" smtClean="0"/>
                <a:t>(Guérin, 2012, p.17)</a:t>
              </a:r>
            </a:p>
            <a:p>
              <a:pPr lvl="0" algn="l" defTabSz="622300">
                <a:lnSpc>
                  <a:spcPct val="90000"/>
                </a:lnSpc>
                <a:spcBef>
                  <a:spcPct val="0"/>
                </a:spcBef>
                <a:spcAft>
                  <a:spcPct val="35000"/>
                </a:spcAft>
              </a:pPr>
              <a:r>
                <a:rPr lang="fr-FR" kern="1200" dirty="0" smtClean="0"/>
                <a:t>En « quête du travail caché » </a:t>
              </a:r>
              <a:br>
                <a:rPr lang="fr-FR" kern="1200" dirty="0" smtClean="0"/>
              </a:br>
              <a:r>
                <a:rPr lang="fr-FR" sz="1400" kern="1200" dirty="0" smtClean="0"/>
                <a:t>(</a:t>
              </a:r>
              <a:r>
                <a:rPr lang="fr-FR" sz="1400" kern="1200" dirty="0" err="1" smtClean="0"/>
                <a:t>Champy</a:t>
              </a:r>
              <a:r>
                <a:rPr lang="fr-FR" sz="1400" kern="1200" dirty="0" smtClean="0"/>
                <a:t>-</a:t>
              </a:r>
              <a:r>
                <a:rPr lang="fr-FR" sz="1400" kern="1200" dirty="0" err="1" smtClean="0"/>
                <a:t>Remoussenard</a:t>
              </a:r>
              <a:r>
                <a:rPr lang="fr-FR" sz="1400" kern="1200" dirty="0" smtClean="0"/>
                <a:t>, </a:t>
              </a:r>
              <a:r>
                <a:rPr lang="fr-FR" sz="1400" kern="1200" dirty="0" err="1" smtClean="0"/>
                <a:t>Pastré</a:t>
              </a:r>
              <a:r>
                <a:rPr lang="fr-FR" sz="1400" kern="1200" dirty="0" smtClean="0"/>
                <a:t>, &amp; Schwartz, 2014, p.1)</a:t>
              </a:r>
              <a:endParaRPr lang="fr-FR" sz="1400" kern="1200" dirty="0"/>
            </a:p>
          </p:txBody>
        </p:sp>
        <p:sp>
          <p:nvSpPr>
            <p:cNvPr id="12" name="Forme libre 11"/>
            <p:cNvSpPr/>
            <p:nvPr/>
          </p:nvSpPr>
          <p:spPr>
            <a:xfrm>
              <a:off x="4301059" y="2060848"/>
              <a:ext cx="1379508" cy="1379508"/>
            </a:xfrm>
            <a:custGeom>
              <a:avLst/>
              <a:gdLst>
                <a:gd name="connsiteX0" fmla="*/ 0 w 1379508"/>
                <a:gd name="connsiteY0" fmla="*/ 689754 h 1379508"/>
                <a:gd name="connsiteX1" fmla="*/ 202025 w 1379508"/>
                <a:gd name="connsiteY1" fmla="*/ 202024 h 1379508"/>
                <a:gd name="connsiteX2" fmla="*/ 689755 w 1379508"/>
                <a:gd name="connsiteY2" fmla="*/ 0 h 1379508"/>
                <a:gd name="connsiteX3" fmla="*/ 1177485 w 1379508"/>
                <a:gd name="connsiteY3" fmla="*/ 202025 h 1379508"/>
                <a:gd name="connsiteX4" fmla="*/ 1379509 w 1379508"/>
                <a:gd name="connsiteY4" fmla="*/ 689755 h 1379508"/>
                <a:gd name="connsiteX5" fmla="*/ 1177485 w 1379508"/>
                <a:gd name="connsiteY5" fmla="*/ 1177485 h 1379508"/>
                <a:gd name="connsiteX6" fmla="*/ 689755 w 1379508"/>
                <a:gd name="connsiteY6" fmla="*/ 1379509 h 1379508"/>
                <a:gd name="connsiteX7" fmla="*/ 202025 w 1379508"/>
                <a:gd name="connsiteY7" fmla="*/ 1177484 h 1379508"/>
                <a:gd name="connsiteX8" fmla="*/ 1 w 1379508"/>
                <a:gd name="connsiteY8" fmla="*/ 689754 h 1379508"/>
                <a:gd name="connsiteX9" fmla="*/ 0 w 1379508"/>
                <a:gd name="connsiteY9" fmla="*/ 689754 h 137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9508" h="1379508">
                  <a:moveTo>
                    <a:pt x="0" y="689754"/>
                  </a:moveTo>
                  <a:cubicBezTo>
                    <a:pt x="0" y="506820"/>
                    <a:pt x="72671" y="331378"/>
                    <a:pt x="202025" y="202024"/>
                  </a:cubicBezTo>
                  <a:cubicBezTo>
                    <a:pt x="331379" y="72670"/>
                    <a:pt x="506821" y="0"/>
                    <a:pt x="689755" y="0"/>
                  </a:cubicBezTo>
                  <a:cubicBezTo>
                    <a:pt x="872689" y="0"/>
                    <a:pt x="1048131" y="72671"/>
                    <a:pt x="1177485" y="202025"/>
                  </a:cubicBezTo>
                  <a:cubicBezTo>
                    <a:pt x="1306839" y="331379"/>
                    <a:pt x="1379509" y="506821"/>
                    <a:pt x="1379509" y="689755"/>
                  </a:cubicBezTo>
                  <a:cubicBezTo>
                    <a:pt x="1379509" y="872689"/>
                    <a:pt x="1306839" y="1048131"/>
                    <a:pt x="1177485" y="1177485"/>
                  </a:cubicBezTo>
                  <a:cubicBezTo>
                    <a:pt x="1048131" y="1306839"/>
                    <a:pt x="872689" y="1379509"/>
                    <a:pt x="689755" y="1379509"/>
                  </a:cubicBezTo>
                  <a:cubicBezTo>
                    <a:pt x="506821" y="1379509"/>
                    <a:pt x="331379" y="1306838"/>
                    <a:pt x="202025" y="1177484"/>
                  </a:cubicBezTo>
                  <a:cubicBezTo>
                    <a:pt x="72671" y="1048130"/>
                    <a:pt x="1" y="872688"/>
                    <a:pt x="1" y="689754"/>
                  </a:cubicBezTo>
                  <a:lnTo>
                    <a:pt x="0" y="689754"/>
                  </a:lnTo>
                  <a:close/>
                </a:path>
              </a:pathLst>
            </a:custGeom>
            <a:solidFill>
              <a:schemeClr val="accent1"/>
            </a:solidFill>
          </p:spPr>
          <p:style>
            <a:lnRef idx="2">
              <a:schemeClr val="lt1">
                <a:hueOff val="0"/>
                <a:satOff val="0"/>
                <a:lumOff val="0"/>
                <a:alphaOff val="0"/>
              </a:schemeClr>
            </a:lnRef>
            <a:fillRef idx="1">
              <a:scrgbClr r="0" g="0" b="0"/>
            </a:fillRef>
            <a:effectRef idx="0">
              <a:schemeClr val="accent2">
                <a:shade val="50000"/>
                <a:hueOff val="-253199"/>
                <a:satOff val="-48465"/>
                <a:lumOff val="55266"/>
                <a:alphaOff val="0"/>
              </a:schemeClr>
            </a:effectRef>
            <a:fontRef idx="minor">
              <a:schemeClr val="lt1"/>
            </a:fontRef>
          </p:style>
          <p:txBody>
            <a:bodyPr spcFirstLastPara="0" vert="horz" wrap="square" lIns="202024" tIns="202024" rIns="202024" bIns="202024" numCol="1" spcCol="1270" anchor="ctr" anchorCtr="0">
              <a:noAutofit/>
            </a:bodyPr>
            <a:lstStyle/>
            <a:p>
              <a:pPr lvl="0" algn="ctr" defTabSz="1066800">
                <a:lnSpc>
                  <a:spcPct val="90000"/>
                </a:lnSpc>
                <a:spcBef>
                  <a:spcPct val="0"/>
                </a:spcBef>
                <a:spcAft>
                  <a:spcPct val="35000"/>
                </a:spcAft>
              </a:pPr>
              <a:r>
                <a:rPr lang="fr-FR" sz="2000" dirty="0" smtClean="0"/>
                <a:t>Pour quoi ce sujet ?</a:t>
              </a:r>
              <a:endParaRPr lang="fr-FR" sz="2000" dirty="0"/>
            </a:p>
          </p:txBody>
        </p:sp>
      </p:grpSp>
      <p:sp>
        <p:nvSpPr>
          <p:cNvPr id="13" name="ZoneTexte 12"/>
          <p:cNvSpPr txBox="1"/>
          <p:nvPr/>
        </p:nvSpPr>
        <p:spPr>
          <a:xfrm>
            <a:off x="395536" y="692696"/>
            <a:ext cx="8496944" cy="936104"/>
          </a:xfrm>
          <a:prstGeom prst="rect">
            <a:avLst/>
          </a:prstGeom>
          <a:solidFill>
            <a:schemeClr val="accent1">
              <a:lumMod val="40000"/>
              <a:lumOff val="60000"/>
              <a:alpha val="90000"/>
            </a:schemeClr>
          </a:solidFill>
        </p:spPr>
        <p:style>
          <a:lnRef idx="2">
            <a:schemeClr val="lt1">
              <a:hueOff val="0"/>
              <a:satOff val="0"/>
              <a:lumOff val="0"/>
              <a:alphaOff val="0"/>
            </a:schemeClr>
          </a:lnRef>
          <a:fillRef idx="1">
            <a:scrgbClr r="0" g="0" b="0"/>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504181" tIns="78232" rIns="78231" bIns="78232" numCol="1" spcCol="1270" anchor="ctr" anchorCtr="0">
            <a:noAutofit/>
          </a:bodyPr>
          <a:lstStyle/>
          <a:p>
            <a:pPr algn="ctr" defTabSz="466725">
              <a:lnSpc>
                <a:spcPct val="90000"/>
              </a:lnSpc>
              <a:spcBef>
                <a:spcPct val="0"/>
              </a:spcBef>
              <a:spcAft>
                <a:spcPct val="35000"/>
              </a:spcAft>
            </a:pPr>
            <a:r>
              <a:rPr lang="fr-FR" sz="2400" b="1" dirty="0" smtClean="0"/>
              <a:t>CONTEXTUALISATION : </a:t>
            </a:r>
          </a:p>
          <a:p>
            <a:pPr algn="ctr" defTabSz="466725">
              <a:lnSpc>
                <a:spcPct val="90000"/>
              </a:lnSpc>
              <a:spcBef>
                <a:spcPct val="0"/>
              </a:spcBef>
              <a:spcAft>
                <a:spcPct val="35000"/>
              </a:spcAft>
            </a:pPr>
            <a:r>
              <a:rPr lang="fr-FR" sz="2000" b="1" dirty="0" smtClean="0"/>
              <a:t>comment créer les conditions d’un développement personnel de l’élève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4DD4E73-3B10-47E5-9C73-63E02DE5B48C}" type="slidenum">
              <a:rPr lang="fr-FR" smtClean="0"/>
              <a:pPr/>
              <a:t>5</a:t>
            </a:fld>
            <a:endParaRPr lang="fr-FR"/>
          </a:p>
        </p:txBody>
      </p:sp>
      <p:sp>
        <p:nvSpPr>
          <p:cNvPr id="6" name="ZoneTexte 5"/>
          <p:cNvSpPr txBox="1"/>
          <p:nvPr/>
        </p:nvSpPr>
        <p:spPr>
          <a:xfrm>
            <a:off x="179512" y="394692"/>
            <a:ext cx="8964488" cy="3970318"/>
          </a:xfrm>
          <a:prstGeom prst="rect">
            <a:avLst/>
          </a:prstGeom>
          <a:noFill/>
        </p:spPr>
        <p:txBody>
          <a:bodyPr wrap="square" rtlCol="0">
            <a:spAutoFit/>
          </a:bodyPr>
          <a:lstStyle/>
          <a:p>
            <a:endParaRPr lang="fr-FR" dirty="0" smtClean="0"/>
          </a:p>
          <a:p>
            <a:endParaRPr lang="fr-FR" dirty="0" smtClean="0"/>
          </a:p>
          <a:p>
            <a:endParaRPr lang="fr-FR" dirty="0" smtClean="0"/>
          </a:p>
          <a:p>
            <a:r>
              <a:rPr lang="fr-FR" i="1" dirty="0" smtClean="0"/>
              <a:t>	</a:t>
            </a:r>
          </a:p>
          <a:p>
            <a:endParaRPr lang="fr-FR" i="1" dirty="0" smtClean="0"/>
          </a:p>
          <a:p>
            <a:endParaRPr lang="fr-FR" i="1" dirty="0" smtClean="0"/>
          </a:p>
          <a:p>
            <a:endParaRPr lang="fr-FR" i="1" dirty="0" smtClean="0"/>
          </a:p>
          <a:p>
            <a:endParaRPr lang="fr-FR" i="1" dirty="0" smtClean="0"/>
          </a:p>
          <a:p>
            <a:endParaRPr lang="fr-FR" i="1" dirty="0" smtClean="0"/>
          </a:p>
          <a:p>
            <a:endParaRPr lang="fr-FR" dirty="0" smtClean="0"/>
          </a:p>
          <a:p>
            <a:endParaRPr lang="fr-FR" dirty="0" smtClean="0"/>
          </a:p>
          <a:p>
            <a:endParaRPr lang="fr-FR" dirty="0" smtClean="0"/>
          </a:p>
          <a:p>
            <a:endParaRPr lang="fr-FR" dirty="0" smtClean="0"/>
          </a:p>
          <a:p>
            <a:endParaRPr lang="fr-FR" dirty="0"/>
          </a:p>
        </p:txBody>
      </p:sp>
      <p:graphicFrame>
        <p:nvGraphicFramePr>
          <p:cNvPr id="8" name="Tableau 7"/>
          <p:cNvGraphicFramePr>
            <a:graphicFrameLocks noGrp="1"/>
          </p:cNvGraphicFramePr>
          <p:nvPr/>
        </p:nvGraphicFramePr>
        <p:xfrm>
          <a:off x="395536" y="2564904"/>
          <a:ext cx="8136904" cy="2088232"/>
        </p:xfrm>
        <a:graphic>
          <a:graphicData uri="http://schemas.openxmlformats.org/drawingml/2006/table">
            <a:tbl>
              <a:tblPr firstRow="1" bandRow="1">
                <a:tableStyleId>{5C22544A-7EE6-4342-B048-85BDC9FD1C3A}</a:tableStyleId>
              </a:tblPr>
              <a:tblGrid>
                <a:gridCol w="4068452"/>
                <a:gridCol w="4068452"/>
              </a:tblGrid>
              <a:tr h="506448">
                <a:tc>
                  <a:txBody>
                    <a:bodyPr/>
                    <a:lstStyle/>
                    <a:p>
                      <a:pPr algn="ctr"/>
                      <a:r>
                        <a:rPr lang="fr-FR" dirty="0" smtClean="0"/>
                        <a:t>Élèves</a:t>
                      </a:r>
                      <a:endParaRPr lang="fr-FR" dirty="0"/>
                    </a:p>
                  </a:txBody>
                  <a:tcPr/>
                </a:tc>
                <a:tc>
                  <a:txBody>
                    <a:bodyPr/>
                    <a:lstStyle/>
                    <a:p>
                      <a:pPr algn="ctr"/>
                      <a:r>
                        <a:rPr lang="fr-FR" dirty="0" smtClean="0"/>
                        <a:t>Enseignants</a:t>
                      </a:r>
                      <a:endParaRPr lang="fr-FR" dirty="0"/>
                    </a:p>
                  </a:txBody>
                  <a:tcPr/>
                </a:tc>
              </a:tr>
              <a:tr h="790892">
                <a:tc>
                  <a:txBody>
                    <a:bodyPr/>
                    <a:lstStyle/>
                    <a:p>
                      <a:pPr algn="ctr"/>
                      <a:r>
                        <a:rPr lang="fr-FR" dirty="0" smtClean="0"/>
                        <a:t>Métier d’élève </a:t>
                      </a:r>
                    </a:p>
                    <a:p>
                      <a:pPr algn="ctr"/>
                      <a:r>
                        <a:rPr lang="fr-FR" sz="1400" dirty="0" smtClean="0"/>
                        <a:t>(</a:t>
                      </a:r>
                      <a:r>
                        <a:rPr lang="fr-FR" sz="1400" dirty="0" err="1" smtClean="0"/>
                        <a:t>Perrenoud</a:t>
                      </a:r>
                      <a:r>
                        <a:rPr lang="fr-FR" sz="1400" dirty="0" smtClean="0"/>
                        <a:t>,</a:t>
                      </a:r>
                      <a:r>
                        <a:rPr lang="fr-FR" sz="1400" baseline="0" dirty="0" smtClean="0"/>
                        <a:t> 1996)</a:t>
                      </a:r>
                      <a:endParaRPr lang="fr-FR" sz="1400" dirty="0"/>
                    </a:p>
                  </a:txBody>
                  <a:tcPr/>
                </a:tc>
                <a:tc>
                  <a:txBody>
                    <a:bodyPr/>
                    <a:lstStyle/>
                    <a:p>
                      <a:pPr algn="ctr"/>
                      <a:r>
                        <a:rPr kumimoji="0" lang="fr-FR" sz="1800" kern="1200" dirty="0" smtClean="0">
                          <a:solidFill>
                            <a:schemeClr val="dk1"/>
                          </a:solidFill>
                          <a:latin typeface="+mn-lt"/>
                          <a:ea typeface="+mn-ea"/>
                          <a:cs typeface="+mn-cs"/>
                        </a:rPr>
                        <a:t>« </a:t>
                      </a:r>
                      <a:r>
                        <a:rPr kumimoji="0" lang="fr-FR" sz="1800" kern="1200" dirty="0" err="1" smtClean="0">
                          <a:solidFill>
                            <a:schemeClr val="dk1"/>
                          </a:solidFill>
                          <a:latin typeface="+mn-lt"/>
                          <a:ea typeface="+mn-ea"/>
                          <a:cs typeface="+mn-cs"/>
                        </a:rPr>
                        <a:t>Ostention</a:t>
                      </a:r>
                      <a:r>
                        <a:rPr kumimoji="0" lang="fr-FR" sz="1800" kern="1200" dirty="0" smtClean="0">
                          <a:solidFill>
                            <a:schemeClr val="dk1"/>
                          </a:solidFill>
                          <a:latin typeface="+mn-lt"/>
                          <a:ea typeface="+mn-ea"/>
                          <a:cs typeface="+mn-cs"/>
                        </a:rPr>
                        <a:t> » </a:t>
                      </a:r>
                      <a:r>
                        <a:rPr kumimoji="0" lang="fr-FR" sz="1400" kern="1200" dirty="0" smtClean="0">
                          <a:solidFill>
                            <a:schemeClr val="dk1"/>
                          </a:solidFill>
                          <a:latin typeface="+mn-lt"/>
                          <a:ea typeface="+mn-ea"/>
                          <a:cs typeface="+mn-cs"/>
                        </a:rPr>
                        <a:t>(Salin, 1999, p. 327) </a:t>
                      </a:r>
                      <a:endParaRPr lang="fr-FR" sz="1400" dirty="0"/>
                    </a:p>
                  </a:txBody>
                  <a:tcPr/>
                </a:tc>
              </a:tr>
              <a:tr h="790892">
                <a:tc>
                  <a:txBody>
                    <a:bodyPr/>
                    <a:lstStyle/>
                    <a:p>
                      <a:pPr algn="ctr"/>
                      <a:r>
                        <a:rPr kumimoji="0" lang="fr-FR" sz="1800" kern="1200" dirty="0" smtClean="0">
                          <a:solidFill>
                            <a:schemeClr val="dk1"/>
                          </a:solidFill>
                          <a:latin typeface="+mn-lt"/>
                          <a:ea typeface="+mn-ea"/>
                          <a:cs typeface="+mn-cs"/>
                        </a:rPr>
                        <a:t>« Moratoire intellectuel » </a:t>
                      </a:r>
                    </a:p>
                    <a:p>
                      <a:pPr algn="ctr"/>
                      <a:r>
                        <a:rPr kumimoji="0" lang="fr-FR" sz="1400" kern="1200" dirty="0" smtClean="0">
                          <a:solidFill>
                            <a:schemeClr val="dk1"/>
                          </a:solidFill>
                          <a:latin typeface="+mn-lt"/>
                          <a:ea typeface="+mn-ea"/>
                          <a:cs typeface="+mn-cs"/>
                        </a:rPr>
                        <a:t>(</a:t>
                      </a:r>
                      <a:r>
                        <a:rPr kumimoji="0" lang="fr-FR" sz="1400" kern="1200" dirty="0" err="1" smtClean="0">
                          <a:solidFill>
                            <a:schemeClr val="dk1"/>
                          </a:solidFill>
                          <a:latin typeface="+mn-lt"/>
                          <a:ea typeface="+mn-ea"/>
                          <a:cs typeface="+mn-cs"/>
                        </a:rPr>
                        <a:t>Rayou</a:t>
                      </a:r>
                      <a:r>
                        <a:rPr kumimoji="0" lang="fr-FR" sz="1400" kern="1200" dirty="0" smtClean="0">
                          <a:solidFill>
                            <a:schemeClr val="dk1"/>
                          </a:solidFill>
                          <a:latin typeface="+mn-lt"/>
                          <a:ea typeface="+mn-ea"/>
                          <a:cs typeface="+mn-cs"/>
                        </a:rPr>
                        <a:t>, 2002, p. 30)</a:t>
                      </a:r>
                      <a:endParaRPr lang="fr-FR" sz="1400" dirty="0"/>
                    </a:p>
                  </a:txBody>
                  <a:tcPr/>
                </a:tc>
                <a:tc>
                  <a:txBody>
                    <a:bodyPr/>
                    <a:lstStyle/>
                    <a:p>
                      <a:pPr algn="ctr"/>
                      <a:r>
                        <a:rPr kumimoji="0" lang="fr-FR" sz="1800" kern="1200" dirty="0" smtClean="0">
                          <a:solidFill>
                            <a:schemeClr val="dk1"/>
                          </a:solidFill>
                          <a:latin typeface="+mn-lt"/>
                          <a:ea typeface="+mn-ea"/>
                          <a:cs typeface="+mn-cs"/>
                        </a:rPr>
                        <a:t>« Coutume didactique » </a:t>
                      </a:r>
                    </a:p>
                    <a:p>
                      <a:pPr algn="ctr"/>
                      <a:r>
                        <a:rPr kumimoji="0" lang="fr-FR" sz="1400" kern="1200" dirty="0" smtClean="0">
                          <a:solidFill>
                            <a:schemeClr val="dk1"/>
                          </a:solidFill>
                          <a:latin typeface="+mn-lt"/>
                          <a:ea typeface="+mn-ea"/>
                          <a:cs typeface="+mn-cs"/>
                        </a:rPr>
                        <a:t>(</a:t>
                      </a:r>
                      <a:r>
                        <a:rPr kumimoji="0" lang="fr-FR" sz="1400" kern="1200" dirty="0" err="1" smtClean="0">
                          <a:solidFill>
                            <a:schemeClr val="dk1"/>
                          </a:solidFill>
                          <a:latin typeface="+mn-lt"/>
                          <a:ea typeface="+mn-ea"/>
                          <a:cs typeface="+mn-cs"/>
                        </a:rPr>
                        <a:t>Astolfi</a:t>
                      </a:r>
                      <a:r>
                        <a:rPr kumimoji="0" lang="fr-FR" sz="1400" kern="1200" dirty="0" smtClean="0">
                          <a:solidFill>
                            <a:schemeClr val="dk1"/>
                          </a:solidFill>
                          <a:latin typeface="+mn-lt"/>
                          <a:ea typeface="+mn-ea"/>
                          <a:cs typeface="+mn-cs"/>
                        </a:rPr>
                        <a:t>, 1990, p. 23)</a:t>
                      </a:r>
                      <a:endParaRPr lang="fr-FR" dirty="0"/>
                    </a:p>
                  </a:txBody>
                  <a:tcPr/>
                </a:tc>
              </a:tr>
            </a:tbl>
          </a:graphicData>
        </a:graphic>
      </p:graphicFrame>
      <p:sp>
        <p:nvSpPr>
          <p:cNvPr id="5" name="ZoneTexte 4"/>
          <p:cNvSpPr txBox="1"/>
          <p:nvPr/>
        </p:nvSpPr>
        <p:spPr>
          <a:xfrm>
            <a:off x="323528" y="476672"/>
            <a:ext cx="8496944" cy="1584176"/>
          </a:xfrm>
          <a:prstGeom prst="rect">
            <a:avLst/>
          </a:prstGeom>
          <a:solidFill>
            <a:schemeClr val="accent1">
              <a:lumMod val="40000"/>
              <a:lumOff val="60000"/>
              <a:alpha val="90000"/>
            </a:schemeClr>
          </a:solidFill>
        </p:spPr>
        <p:style>
          <a:lnRef idx="2">
            <a:schemeClr val="lt1">
              <a:hueOff val="0"/>
              <a:satOff val="0"/>
              <a:lumOff val="0"/>
              <a:alphaOff val="0"/>
            </a:schemeClr>
          </a:lnRef>
          <a:fillRef idx="1">
            <a:scrgbClr r="0" g="0" b="0"/>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504181" tIns="78232" rIns="78231" bIns="78232" numCol="1" spcCol="1270" anchor="ctr" anchorCtr="0">
            <a:noAutofit/>
          </a:bodyPr>
          <a:lstStyle/>
          <a:p>
            <a:pPr algn="ctr" defTabSz="466725">
              <a:lnSpc>
                <a:spcPct val="90000"/>
              </a:lnSpc>
              <a:spcBef>
                <a:spcPct val="0"/>
              </a:spcBef>
              <a:spcAft>
                <a:spcPct val="35000"/>
              </a:spcAft>
            </a:pPr>
            <a:r>
              <a:rPr lang="fr-FR" sz="2400" b="1" dirty="0" smtClean="0"/>
              <a:t>PROBLÉMATISATION : </a:t>
            </a:r>
          </a:p>
          <a:p>
            <a:pPr algn="ctr" defTabSz="466725">
              <a:spcBef>
                <a:spcPct val="0"/>
              </a:spcBef>
              <a:spcAft>
                <a:spcPct val="35000"/>
              </a:spcAft>
            </a:pPr>
            <a:r>
              <a:rPr lang="fr-FR" sz="2000" b="1" dirty="0" smtClean="0"/>
              <a:t>peut-on scolariser le développement personnel de l’élève ?</a:t>
            </a:r>
          </a:p>
          <a:p>
            <a:r>
              <a:rPr lang="fr-FR" sz="2000" b="1" dirty="0" smtClean="0"/>
              <a:t>	peut-on scolariser son apprentissage citoyen ?</a:t>
            </a:r>
          </a:p>
          <a:p>
            <a:pPr algn="ctr" defTabSz="466725">
              <a:lnSpc>
                <a:spcPct val="90000"/>
              </a:lnSpc>
              <a:spcBef>
                <a:spcPct val="0"/>
              </a:spcBef>
              <a:spcAft>
                <a:spcPct val="35000"/>
              </a:spcAft>
            </a:pPr>
            <a:r>
              <a:rPr lang="fr-FR" sz="2000" b="1"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6</a:t>
            </a:fld>
            <a:endParaRPr lang="fr-FR"/>
          </a:p>
        </p:txBody>
      </p:sp>
      <p:sp>
        <p:nvSpPr>
          <p:cNvPr id="3" name="Rectangle 2"/>
          <p:cNvSpPr/>
          <p:nvPr/>
        </p:nvSpPr>
        <p:spPr>
          <a:xfrm>
            <a:off x="467544" y="2780928"/>
            <a:ext cx="8424936" cy="2616101"/>
          </a:xfrm>
          <a:prstGeom prst="rect">
            <a:avLst/>
          </a:prstGeom>
        </p:spPr>
        <p:txBody>
          <a:bodyPr wrap="square">
            <a:spAutoFit/>
          </a:bodyPr>
          <a:lstStyle/>
          <a:p>
            <a:pPr algn="ctr"/>
            <a:r>
              <a:rPr lang="fr-FR" sz="2400" dirty="0" smtClean="0"/>
              <a:t>Quelle morale enseigner? Morale minimaliste </a:t>
            </a:r>
            <a:r>
              <a:rPr lang="fr-FR" dirty="0" smtClean="0"/>
              <a:t>(Mill, 1990 ; </a:t>
            </a:r>
            <a:r>
              <a:rPr lang="fr-FR" dirty="0" err="1" smtClean="0"/>
              <a:t>Ogien</a:t>
            </a:r>
            <a:r>
              <a:rPr lang="fr-FR" dirty="0" smtClean="0"/>
              <a:t>, 2007) </a:t>
            </a:r>
            <a:r>
              <a:rPr lang="fr-FR" sz="2400" dirty="0" smtClean="0"/>
              <a:t>avec le « principe de non-nuisance » </a:t>
            </a:r>
            <a:r>
              <a:rPr lang="fr-FR" dirty="0" smtClean="0"/>
              <a:t>(Mill, 1990, p. 40)</a:t>
            </a:r>
            <a:r>
              <a:rPr lang="fr-FR" sz="2400" dirty="0" smtClean="0"/>
              <a:t>, </a:t>
            </a:r>
          </a:p>
          <a:p>
            <a:pPr algn="ctr"/>
            <a:r>
              <a:rPr lang="fr-FR" sz="2400" dirty="0" smtClean="0"/>
              <a:t>morale paternaliste/maximaliste en phase avec la réflexion de Kant (2004) </a:t>
            </a:r>
            <a:endParaRPr lang="fr-FR" sz="2400" dirty="0" smtClean="0"/>
          </a:p>
          <a:p>
            <a:pPr algn="ctr"/>
            <a:r>
              <a:rPr lang="fr-FR" sz="2400" dirty="0" smtClean="0"/>
              <a:t>et  quel </a:t>
            </a:r>
            <a:r>
              <a:rPr lang="fr-FR" sz="2400" dirty="0" smtClean="0"/>
              <a:t>transfert à l’école </a:t>
            </a:r>
            <a:r>
              <a:rPr lang="fr-FR" dirty="0" smtClean="0"/>
              <a:t>(G. Durand, 2013) </a:t>
            </a:r>
            <a:r>
              <a:rPr lang="fr-FR" sz="2400" dirty="0" smtClean="0"/>
              <a:t>?</a:t>
            </a:r>
          </a:p>
          <a:p>
            <a:pPr algn="ctr"/>
            <a:endParaRPr lang="fr-FR" sz="2400" dirty="0" smtClean="0"/>
          </a:p>
          <a:p>
            <a:pPr algn="ctr"/>
            <a:endParaRPr lang="fr-FR" sz="2400" dirty="0" smtClean="0"/>
          </a:p>
          <a:p>
            <a:endParaRPr lang="fr-FR" sz="2000" dirty="0" smtClean="0"/>
          </a:p>
        </p:txBody>
      </p:sp>
      <p:sp>
        <p:nvSpPr>
          <p:cNvPr id="4" name="Rectangle 3"/>
          <p:cNvSpPr/>
          <p:nvPr/>
        </p:nvSpPr>
        <p:spPr>
          <a:xfrm>
            <a:off x="539552" y="836712"/>
            <a:ext cx="7776864" cy="954107"/>
          </a:xfrm>
          <a:prstGeom prst="rect">
            <a:avLst/>
          </a:prstGeom>
        </p:spPr>
        <p:txBody>
          <a:bodyPr wrap="square">
            <a:spAutoFit/>
          </a:bodyPr>
          <a:lstStyle/>
          <a:p>
            <a:r>
              <a:rPr lang="fr-FR" sz="2800" b="1" dirty="0" smtClean="0"/>
              <a:t>L’enseignement moral et civique en France : </a:t>
            </a:r>
          </a:p>
          <a:p>
            <a:r>
              <a:rPr lang="fr-FR" sz="2800" b="1" dirty="0" smtClean="0"/>
              <a:t>quelle morale enseigner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9512" y="332656"/>
            <a:ext cx="7848872" cy="5271007"/>
          </a:xfrm>
          <a:prstGeom prst="rect">
            <a:avLst/>
          </a:prstGeom>
          <a:noFill/>
          <a:ln w="9525">
            <a:noFill/>
            <a:miter lim="800000"/>
            <a:headEnd/>
            <a:tailEnd/>
          </a:ln>
        </p:spPr>
      </p:pic>
      <p:sp>
        <p:nvSpPr>
          <p:cNvPr id="4" name="ZoneTexte 3"/>
          <p:cNvSpPr txBox="1"/>
          <p:nvPr/>
        </p:nvSpPr>
        <p:spPr>
          <a:xfrm>
            <a:off x="5076056" y="188640"/>
            <a:ext cx="3707904" cy="5909310"/>
          </a:xfrm>
          <a:prstGeom prst="rect">
            <a:avLst/>
          </a:prstGeom>
          <a:solidFill>
            <a:schemeClr val="bg1"/>
          </a:solidFill>
        </p:spPr>
        <p:txBody>
          <a:bodyPr wrap="square" rtlCol="0">
            <a:spAutoFit/>
          </a:bodyPr>
          <a:lstStyle/>
          <a:p>
            <a:r>
              <a:rPr lang="fr-FR" dirty="0" smtClean="0"/>
              <a:t>Extraits</a:t>
            </a:r>
          </a:p>
          <a:p>
            <a:r>
              <a:rPr lang="fr-FR" dirty="0" smtClean="0"/>
              <a:t>[...] En 1991, le maire de Morsang-sur-Orge (Moselle) avait interdit, par un arrêté municipal, le spectacle du lancer de nain prévu dans une discothèque de la ville. Cette attraction conduisait à utiliser comme un projectile une personne affectée par un handicap physique et présentée comme telle. </a:t>
            </a:r>
          </a:p>
          <a:p>
            <a:endParaRPr lang="fr-FR" sz="1050" dirty="0" smtClean="0"/>
          </a:p>
          <a:p>
            <a:r>
              <a:rPr lang="fr-FR" dirty="0" smtClean="0"/>
              <a:t>Son objet même portait atteinte à la dignité de la personne humaine quand bien même des mesures de protection avaient été prises pour assurer la sécurité du nain, qui se prêtait librement au spectacle contre rémunération. [...]</a:t>
            </a:r>
          </a:p>
          <a:p>
            <a:endParaRPr lang="fr-FR" dirty="0" smtClean="0"/>
          </a:p>
          <a:p>
            <a:endParaRPr lang="fr-FR" dirty="0" smtClean="0"/>
          </a:p>
          <a:p>
            <a:endParaRPr lang="fr-FR" dirty="0" smtClean="0"/>
          </a:p>
          <a:p>
            <a:endParaRPr lang="fr-FR" dirty="0" smtClean="0"/>
          </a:p>
          <a:p>
            <a:endParaRPr lang="fr-FR" dirty="0"/>
          </a:p>
        </p:txBody>
      </p:sp>
      <p:sp>
        <p:nvSpPr>
          <p:cNvPr id="5" name="ZoneTexte 4"/>
          <p:cNvSpPr txBox="1"/>
          <p:nvPr/>
        </p:nvSpPr>
        <p:spPr>
          <a:xfrm>
            <a:off x="179512" y="332656"/>
            <a:ext cx="4896544" cy="523220"/>
          </a:xfrm>
          <a:prstGeom prst="rect">
            <a:avLst/>
          </a:prstGeom>
          <a:solidFill>
            <a:schemeClr val="bg1"/>
          </a:solidFill>
        </p:spPr>
        <p:txBody>
          <a:bodyPr wrap="square" rtlCol="0">
            <a:spAutoFit/>
          </a:bodyPr>
          <a:lstStyle/>
          <a:p>
            <a:endParaRPr lang="fr-FR" sz="1400" dirty="0" smtClean="0"/>
          </a:p>
          <a:p>
            <a:endParaRPr lang="fr-FR" sz="1400" dirty="0"/>
          </a:p>
        </p:txBody>
      </p:sp>
      <p:sp>
        <p:nvSpPr>
          <p:cNvPr id="6" name="ZoneTexte 5"/>
          <p:cNvSpPr txBox="1"/>
          <p:nvPr/>
        </p:nvSpPr>
        <p:spPr>
          <a:xfrm>
            <a:off x="179512" y="1340768"/>
            <a:ext cx="4968552" cy="276999"/>
          </a:xfrm>
          <a:prstGeom prst="rect">
            <a:avLst/>
          </a:prstGeom>
          <a:solidFill>
            <a:schemeClr val="bg1"/>
          </a:solidFill>
        </p:spPr>
        <p:txBody>
          <a:bodyPr wrap="square" rtlCol="0">
            <a:spAutoFit/>
          </a:bodyPr>
          <a:lstStyle/>
          <a:p>
            <a:endParaRPr lang="fr-FR" sz="1200" dirty="0">
              <a:solidFill>
                <a:schemeClr val="bg1"/>
              </a:solidFill>
            </a:endParaRPr>
          </a:p>
        </p:txBody>
      </p:sp>
      <p:sp>
        <p:nvSpPr>
          <p:cNvPr id="7" name="ZoneTexte 6"/>
          <p:cNvSpPr txBox="1"/>
          <p:nvPr/>
        </p:nvSpPr>
        <p:spPr>
          <a:xfrm>
            <a:off x="179512" y="4509120"/>
            <a:ext cx="8784976" cy="1754326"/>
          </a:xfrm>
          <a:prstGeom prst="rect">
            <a:avLst/>
          </a:prstGeom>
          <a:solidFill>
            <a:schemeClr val="bg1"/>
          </a:solidFill>
        </p:spPr>
        <p:txBody>
          <a:bodyPr wrap="square" rtlCol="0">
            <a:spAutoFit/>
          </a:bodyPr>
          <a:lstStyle/>
          <a:p>
            <a:endParaRPr lang="fr-FR" dirty="0" smtClean="0"/>
          </a:p>
          <a:p>
            <a:r>
              <a:rPr lang="fr-FR" dirty="0" smtClean="0"/>
              <a:t>Manuel </a:t>
            </a:r>
            <a:r>
              <a:rPr lang="fr-FR" dirty="0" err="1" smtClean="0"/>
              <a:t>Wackenheim</a:t>
            </a:r>
            <a:r>
              <a:rPr lang="fr-FR" dirty="0" smtClean="0"/>
              <a:t> : «</a:t>
            </a:r>
            <a:r>
              <a:rPr lang="fr-FR" i="1" dirty="0" smtClean="0"/>
              <a:t>J'avais la vingtaine. Je me suis dit que je m'étais trouvé un bon job</a:t>
            </a:r>
            <a:r>
              <a:rPr lang="fr-FR" dirty="0" smtClean="0"/>
              <a:t>» Son avocat confirme : «</a:t>
            </a:r>
            <a:r>
              <a:rPr lang="fr-FR" i="1" dirty="0" smtClean="0"/>
              <a:t>Avant ce show, partout où il allait, on lui disait : "Désolé, trop petit mon ami, rien pour vous." Il avait trouvé une dignité, même si certains esprits estimaient que c'était dégradant</a:t>
            </a:r>
            <a:r>
              <a:rPr lang="fr-FR" dirty="0" smtClean="0"/>
              <a:t>.» Il peste : «</a:t>
            </a:r>
            <a:r>
              <a:rPr lang="fr-FR" i="1" dirty="0" smtClean="0"/>
              <a:t>Les [prostituées] gagnent bien leur vie [avec leur corps]. Pourquoi je ne pourrais pas être lancé en France ? Elle est où la liberté d'expression ?</a:t>
            </a:r>
            <a:r>
              <a:rPr lang="fr-FR" dirty="0" smtClean="0"/>
              <a:t>» «</a:t>
            </a:r>
            <a:r>
              <a:rPr lang="fr-FR" i="1" dirty="0" smtClean="0"/>
              <a:t>Le Conseil d'Etat décide du bonheur des gens contre leur gré»,</a:t>
            </a:r>
            <a:r>
              <a:rPr lang="fr-FR" dirty="0" smtClean="0"/>
              <a:t> regrette Serge </a:t>
            </a:r>
            <a:r>
              <a:rPr lang="fr-FR" dirty="0" err="1" smtClean="0"/>
              <a:t>Pautot</a:t>
            </a:r>
            <a:r>
              <a:rPr lang="fr-FR" dirty="0" smtClean="0"/>
              <a:t>.</a:t>
            </a:r>
            <a:endParaRPr lang="fr-FR" dirty="0"/>
          </a:p>
        </p:txBody>
      </p:sp>
      <p:sp>
        <p:nvSpPr>
          <p:cNvPr id="8" name="ZoneTexte 7"/>
          <p:cNvSpPr txBox="1"/>
          <p:nvPr/>
        </p:nvSpPr>
        <p:spPr>
          <a:xfrm>
            <a:off x="251520" y="836712"/>
            <a:ext cx="504056" cy="646331"/>
          </a:xfrm>
          <a:prstGeom prst="rect">
            <a:avLst/>
          </a:prstGeom>
          <a:solidFill>
            <a:schemeClr val="bg1"/>
          </a:solidFill>
        </p:spPr>
        <p:txBody>
          <a:bodyPr wrap="square" rtlCol="0">
            <a:spAutoFit/>
          </a:bodyPr>
          <a:lstStyle/>
          <a:p>
            <a:endParaRPr lang="fr-FR" dirty="0" smtClean="0"/>
          </a:p>
          <a:p>
            <a:endParaRPr lang="fr-FR" dirty="0"/>
          </a:p>
        </p:txBody>
      </p:sp>
      <p:sp>
        <p:nvSpPr>
          <p:cNvPr id="2" name="Espace réservé du numéro de diapositive 1"/>
          <p:cNvSpPr>
            <a:spLocks noGrp="1"/>
          </p:cNvSpPr>
          <p:nvPr>
            <p:ph type="sldNum" sz="quarter" idx="12"/>
          </p:nvPr>
        </p:nvSpPr>
        <p:spPr/>
        <p:txBody>
          <a:bodyPr/>
          <a:lstStyle/>
          <a:p>
            <a:fld id="{54DD4E73-3B10-47E5-9C73-63E02DE5B48C}"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8</a:t>
            </a:fld>
            <a:endParaRPr lang="fr-FR"/>
          </a:p>
        </p:txBody>
      </p:sp>
      <p:sp>
        <p:nvSpPr>
          <p:cNvPr id="3" name="ZoneTexte 2"/>
          <p:cNvSpPr txBox="1"/>
          <p:nvPr/>
        </p:nvSpPr>
        <p:spPr>
          <a:xfrm>
            <a:off x="323528" y="210026"/>
            <a:ext cx="8640960" cy="6647974"/>
          </a:xfrm>
          <a:prstGeom prst="rect">
            <a:avLst/>
          </a:prstGeom>
          <a:noFill/>
        </p:spPr>
        <p:txBody>
          <a:bodyPr wrap="square" rtlCol="0">
            <a:spAutoFit/>
          </a:bodyPr>
          <a:lstStyle/>
          <a:p>
            <a:r>
              <a:rPr lang="fr-FR" sz="2800" dirty="0" smtClean="0"/>
              <a:t>Etude de cas :</a:t>
            </a:r>
          </a:p>
          <a:p>
            <a:endParaRPr lang="fr-FR" sz="2000" dirty="0" smtClean="0"/>
          </a:p>
          <a:p>
            <a:r>
              <a:rPr lang="fr-FR" sz="2000" dirty="0" smtClean="0">
                <a:hlinkClick r:id="rId2"/>
              </a:rPr>
              <a:t>Vous êtes enseignant(e) en situation d'animation d'un débat</a:t>
            </a:r>
            <a:endParaRPr lang="fr-FR" sz="2000" dirty="0" smtClean="0"/>
          </a:p>
          <a:p>
            <a:endParaRPr lang="fr-FR" sz="2000" dirty="0" smtClean="0"/>
          </a:p>
          <a:p>
            <a:pPr fontAlgn="ctr"/>
            <a:r>
              <a:rPr lang="fr-FR" sz="2000" dirty="0" smtClean="0"/>
              <a:t>L'échange porte sur la situation de Manuel </a:t>
            </a:r>
            <a:r>
              <a:rPr lang="fr-FR" sz="2000" dirty="0" err="1" smtClean="0"/>
              <a:t>Wackenheim</a:t>
            </a:r>
            <a:r>
              <a:rPr lang="fr-FR" sz="2000" dirty="0" smtClean="0"/>
              <a:t> interdit par arrêté municipal (confirmé par le conseil d'état) de participer à des soirées de "lancer de nains" en discothèque. </a:t>
            </a:r>
          </a:p>
          <a:p>
            <a:pPr fontAlgn="ctr"/>
            <a:r>
              <a:rPr lang="fr-FR" sz="2000" b="1" dirty="0" smtClean="0"/>
              <a:t>Quelle posture adoptez vous dans l'animation du débat?</a:t>
            </a:r>
          </a:p>
          <a:p>
            <a:pPr fontAlgn="ctr"/>
            <a:endParaRPr lang="fr-FR" sz="2000" b="1" dirty="0" smtClean="0"/>
          </a:p>
          <a:p>
            <a:pPr fontAlgn="ctr"/>
            <a:r>
              <a:rPr lang="fr-FR" sz="2000" dirty="0" smtClean="0"/>
              <a:t> </a:t>
            </a:r>
            <a:r>
              <a:rPr lang="fr-FR" sz="2000" dirty="0" smtClean="0">
                <a:latin typeface="Times New Roman"/>
                <a:cs typeface="Times New Roman"/>
              </a:rPr>
              <a:t>■ </a:t>
            </a:r>
            <a:r>
              <a:rPr lang="fr-FR" sz="2000" dirty="0" smtClean="0"/>
              <a:t>Mon propos tend vers la disqualification de ces pratiques de « lancer de nains » au nom de la préservation de la dignité humaine (et notamment celle des personnes de petite taille)</a:t>
            </a:r>
          </a:p>
          <a:p>
            <a:pPr fontAlgn="ctr"/>
            <a:r>
              <a:rPr lang="fr-FR" sz="2000" dirty="0" smtClean="0"/>
              <a:t> </a:t>
            </a:r>
            <a:r>
              <a:rPr lang="fr-FR" sz="2000" dirty="0" smtClean="0">
                <a:latin typeface="Times New Roman"/>
                <a:cs typeface="Times New Roman"/>
              </a:rPr>
              <a:t>■ </a:t>
            </a:r>
            <a:r>
              <a:rPr lang="fr-FR" sz="2000" dirty="0" smtClean="0"/>
              <a:t>Mon propos tend vers la disqualification des décisions juridiques au nom de la préservation des libertés individuelles</a:t>
            </a:r>
          </a:p>
          <a:p>
            <a:pPr fontAlgn="ctr"/>
            <a:r>
              <a:rPr lang="fr-FR" sz="2000" dirty="0" smtClean="0"/>
              <a:t> </a:t>
            </a:r>
            <a:r>
              <a:rPr lang="fr-FR" sz="2000" dirty="0" smtClean="0">
                <a:latin typeface="Times New Roman"/>
                <a:cs typeface="Times New Roman"/>
              </a:rPr>
              <a:t>■ </a:t>
            </a:r>
            <a:r>
              <a:rPr lang="fr-FR" sz="2000" dirty="0" smtClean="0"/>
              <a:t> Mon propos tend vers la neutralité, sans parti pris (mais m'expose au risque de relativisme)</a:t>
            </a:r>
          </a:p>
          <a:p>
            <a:pPr fontAlgn="ctr"/>
            <a:endParaRPr lang="fr-FR" sz="2000" dirty="0" smtClean="0"/>
          </a:p>
          <a:p>
            <a:pPr fontAlgn="ctr"/>
            <a:r>
              <a:rPr lang="fr-FR" sz="2000" dirty="0" smtClean="0"/>
              <a:t>Lien web : </a:t>
            </a:r>
            <a:r>
              <a:rPr lang="fr-FR" sz="2000" dirty="0" smtClean="0">
                <a:hlinkClick r:id="rId3"/>
              </a:rPr>
              <a:t>https://docs.google.com/forms/d/e/1FAIpQLSdsIyaXcrB36fhWohpPBUKeqAKxIJU_k34fVNRogQxo5QHvDQ/viewform?vc=0&amp;c=0&amp;w=1&amp;flr=0</a:t>
            </a:r>
            <a:endParaRPr lang="fr-FR" sz="2000" dirty="0" smtClean="0"/>
          </a:p>
          <a:p>
            <a:pPr fontAlgn="ctr"/>
            <a:endParaRPr lang="fr-FR" sz="2000"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4DD4E73-3B10-47E5-9C73-63E02DE5B48C}" type="slidenum">
              <a:rPr lang="fr-FR" smtClean="0"/>
              <a:pPr/>
              <a:t>9</a:t>
            </a:fld>
            <a:endParaRPr lang="fr-FR"/>
          </a:p>
        </p:txBody>
      </p:sp>
      <p:sp>
        <p:nvSpPr>
          <p:cNvPr id="3" name="ZoneTexte 2"/>
          <p:cNvSpPr txBox="1"/>
          <p:nvPr/>
        </p:nvSpPr>
        <p:spPr>
          <a:xfrm>
            <a:off x="323528" y="210026"/>
            <a:ext cx="8640960" cy="4862870"/>
          </a:xfrm>
          <a:prstGeom prst="rect">
            <a:avLst/>
          </a:prstGeom>
          <a:noFill/>
        </p:spPr>
        <p:txBody>
          <a:bodyPr wrap="square" rtlCol="0">
            <a:spAutoFit/>
          </a:bodyPr>
          <a:lstStyle/>
          <a:p>
            <a:r>
              <a:rPr lang="fr-FR" sz="2800" b="1" dirty="0" smtClean="0"/>
              <a:t>Résultat sondage (44 participants) :</a:t>
            </a:r>
            <a:endParaRPr lang="fr-FR" sz="2800" b="1" dirty="0" smtClean="0"/>
          </a:p>
          <a:p>
            <a:endParaRPr lang="fr-FR" sz="2000" dirty="0" smtClean="0"/>
          </a:p>
          <a:p>
            <a:pPr fontAlgn="ctr"/>
            <a:r>
              <a:rPr lang="fr-FR" sz="2000" dirty="0" smtClean="0"/>
              <a:t> </a:t>
            </a:r>
            <a:r>
              <a:rPr lang="fr-FR" sz="2000" dirty="0" smtClean="0">
                <a:latin typeface="Times New Roman"/>
                <a:cs typeface="Times New Roman"/>
              </a:rPr>
              <a:t>■ </a:t>
            </a:r>
            <a:r>
              <a:rPr lang="fr-FR" sz="2000" dirty="0" smtClean="0"/>
              <a:t>Mon propos tend vers la disqualification de ces pratiques de « lancer de nains » au nom de la préservation de la dignité humaine (et notamment celle des personnes de petite taille</a:t>
            </a:r>
            <a:r>
              <a:rPr lang="fr-FR" sz="2000" dirty="0" smtClean="0"/>
              <a:t>)</a:t>
            </a:r>
          </a:p>
          <a:p>
            <a:pPr fontAlgn="ctr"/>
            <a:r>
              <a:rPr lang="fr-FR" sz="2000" dirty="0" smtClean="0"/>
              <a:t>	</a:t>
            </a:r>
            <a:r>
              <a:rPr lang="fr-FR" sz="2800" b="1" dirty="0" smtClean="0">
                <a:solidFill>
                  <a:srgbClr val="FF0000"/>
                </a:solidFill>
                <a:latin typeface="Times New Roman"/>
                <a:cs typeface="Times New Roman"/>
              </a:rPr>
              <a:t>= </a:t>
            </a:r>
            <a:r>
              <a:rPr lang="fr-FR" sz="2800" b="1" dirty="0" smtClean="0">
                <a:solidFill>
                  <a:srgbClr val="FF0000"/>
                </a:solidFill>
              </a:rPr>
              <a:t>43,2 </a:t>
            </a:r>
            <a:r>
              <a:rPr lang="fr-FR" sz="2400" b="1" dirty="0" smtClean="0">
                <a:solidFill>
                  <a:srgbClr val="FF0000"/>
                </a:solidFill>
              </a:rPr>
              <a:t>%</a:t>
            </a:r>
            <a:endParaRPr lang="fr-FR" sz="2000" b="1" dirty="0" smtClean="0">
              <a:solidFill>
                <a:srgbClr val="FF0000"/>
              </a:solidFill>
            </a:endParaRPr>
          </a:p>
          <a:p>
            <a:pPr fontAlgn="ctr"/>
            <a:r>
              <a:rPr lang="fr-FR" sz="2000" dirty="0" smtClean="0"/>
              <a:t> </a:t>
            </a:r>
            <a:r>
              <a:rPr lang="fr-FR" sz="2000" dirty="0" smtClean="0">
                <a:latin typeface="Times New Roman"/>
                <a:cs typeface="Times New Roman"/>
              </a:rPr>
              <a:t>■ </a:t>
            </a:r>
            <a:r>
              <a:rPr lang="fr-FR" sz="2000" dirty="0" smtClean="0"/>
              <a:t>Mon propos tend vers la disqualification des décisions juridiques au nom de la préservation des libertés </a:t>
            </a:r>
            <a:r>
              <a:rPr lang="fr-FR" sz="2000" dirty="0" smtClean="0"/>
              <a:t>individuelles</a:t>
            </a:r>
          </a:p>
          <a:p>
            <a:pPr fontAlgn="ctr"/>
            <a:r>
              <a:rPr lang="fr-FR" sz="2000" dirty="0" smtClean="0"/>
              <a:t>	</a:t>
            </a:r>
            <a:r>
              <a:rPr lang="fr-FR" sz="2800" b="1" dirty="0" smtClean="0">
                <a:solidFill>
                  <a:srgbClr val="FF0000"/>
                </a:solidFill>
                <a:latin typeface="Times New Roman"/>
                <a:cs typeface="Times New Roman"/>
              </a:rPr>
              <a:t>= 22.7 %</a:t>
            </a:r>
          </a:p>
          <a:p>
            <a:pPr fontAlgn="ctr"/>
            <a:r>
              <a:rPr lang="fr-FR" sz="2000" dirty="0" smtClean="0"/>
              <a:t> </a:t>
            </a:r>
            <a:r>
              <a:rPr lang="fr-FR" sz="2000" dirty="0" smtClean="0">
                <a:latin typeface="Times New Roman"/>
                <a:cs typeface="Times New Roman"/>
              </a:rPr>
              <a:t>■ </a:t>
            </a:r>
            <a:r>
              <a:rPr lang="fr-FR" sz="2000" dirty="0" smtClean="0"/>
              <a:t> Mon propos tend vers la neutralité, sans parti pris (mais m'expose au risque de relativisme</a:t>
            </a:r>
            <a:r>
              <a:rPr lang="fr-FR" sz="2000" dirty="0" smtClean="0"/>
              <a:t>)</a:t>
            </a:r>
          </a:p>
          <a:p>
            <a:pPr fontAlgn="ctr"/>
            <a:r>
              <a:rPr lang="fr-FR" sz="2000" dirty="0" smtClean="0"/>
              <a:t>	</a:t>
            </a:r>
            <a:r>
              <a:rPr lang="fr-FR" sz="2800" b="1" dirty="0" smtClean="0">
                <a:solidFill>
                  <a:srgbClr val="FF0000"/>
                </a:solidFill>
                <a:latin typeface="Times New Roman"/>
                <a:cs typeface="Times New Roman"/>
              </a:rPr>
              <a:t>= 40.9 %</a:t>
            </a:r>
          </a:p>
          <a:p>
            <a:pPr fontAlgn="ctr"/>
            <a:endParaRPr lang="fr-FR" sz="2000" dirty="0" smtClean="0"/>
          </a:p>
          <a:p>
            <a:pPr fontAlgn="ctr"/>
            <a:endParaRPr lang="fr-FR" sz="2000" dirty="0" smtClean="0"/>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3484</TotalTime>
  <Words>1136</Words>
  <Application>Microsoft Office PowerPoint</Application>
  <PresentationFormat>Affichage à l'écran (4:3)</PresentationFormat>
  <Paragraphs>372</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Capitaux</vt:lpstr>
      <vt:lpstr>  De la parole de l’élève à la professionnalité de l’enseignant :  la question de la transmission des valeurs Apports conceptuels et méthodologiques de la démarche ergologique  </vt:lpstr>
      <vt:lpstr>  De la parole de l’élève à la professionnalité de l’enseignant :  la question de la transmission des valeurs Apports conceptuels et méthodologiques de la démarche ergologique  </vt:lpstr>
      <vt:lpstr>  De la parole de l’élève à la professionnalité de l’enseignant :  la question de la transmission des valeurs Apports conceptuels et méthodologiques de la démarche ergologique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  De la parole de l’élève à la professionnalité de l’enseignant :  la question de la transmission des valeurs Apports conceptuels et méthodologiques de la démarche ergologique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épreuves de vie pour débattre en classe :  Quels impacts sur la professionnalité enseignante ?</dc:title>
  <dc:creator>Utilisateur Windows</dc:creator>
  <cp:lastModifiedBy>DENNYPC</cp:lastModifiedBy>
  <cp:revision>272</cp:revision>
  <dcterms:created xsi:type="dcterms:W3CDTF">2019-03-24T06:47:26Z</dcterms:created>
  <dcterms:modified xsi:type="dcterms:W3CDTF">2021-03-19T10:38:05Z</dcterms:modified>
</cp:coreProperties>
</file>